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98" r:id="rId2"/>
    <p:sldId id="296" r:id="rId3"/>
    <p:sldId id="276" r:id="rId4"/>
    <p:sldId id="295" r:id="rId5"/>
    <p:sldId id="301" r:id="rId6"/>
    <p:sldId id="287" r:id="rId7"/>
    <p:sldId id="303" r:id="rId8"/>
    <p:sldId id="304" r:id="rId9"/>
    <p:sldId id="306" r:id="rId10"/>
    <p:sldId id="307" r:id="rId11"/>
    <p:sldId id="308" r:id="rId12"/>
    <p:sldId id="309" r:id="rId13"/>
    <p:sldId id="305" r:id="rId14"/>
    <p:sldId id="310" r:id="rId15"/>
    <p:sldId id="311" r:id="rId16"/>
    <p:sldId id="302" r:id="rId17"/>
    <p:sldId id="312" r:id="rId18"/>
    <p:sldId id="313" r:id="rId19"/>
    <p:sldId id="314" r:id="rId20"/>
    <p:sldId id="316" r:id="rId21"/>
    <p:sldId id="317" r:id="rId22"/>
    <p:sldId id="300" r:id="rId23"/>
    <p:sldId id="318" r:id="rId24"/>
    <p:sldId id="319" r:id="rId25"/>
    <p:sldId id="320" r:id="rId26"/>
    <p:sldId id="289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294" r:id="rId40"/>
  </p:sldIdLst>
  <p:sldSz cx="24382413" cy="13716000"/>
  <p:notesSz cx="9144000" cy="6858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4" userDrawn="1">
          <p15:clr>
            <a:srgbClr val="A4A3A4"/>
          </p15:clr>
        </p15:guide>
        <p15:guide id="3" pos="14937" userDrawn="1">
          <p15:clr>
            <a:srgbClr val="A4A3A4"/>
          </p15:clr>
        </p15:guide>
        <p15:guide id="4" pos="898" userDrawn="1">
          <p15:clr>
            <a:srgbClr val="A4A3A4"/>
          </p15:clr>
        </p15:guide>
        <p15:guide id="5" pos="14642" userDrawn="1">
          <p15:clr>
            <a:srgbClr val="A4A3A4"/>
          </p15:clr>
        </p15:guide>
        <p15:guide id="6" orient="horz" pos="7971" userDrawn="1">
          <p15:clr>
            <a:srgbClr val="A4A3A4"/>
          </p15:clr>
        </p15:guide>
        <p15:guide id="7" orient="horz" pos="442" userDrawn="1">
          <p15:clr>
            <a:srgbClr val="A4A3A4"/>
          </p15:clr>
        </p15:guide>
        <p15:guide id="8" pos="3847" userDrawn="1">
          <p15:clr>
            <a:srgbClr val="A4A3A4"/>
          </p15:clr>
        </p15:guide>
        <p15:guide id="9" pos="12215" userDrawn="1">
          <p15:clr>
            <a:srgbClr val="A4A3A4"/>
          </p15:clr>
        </p15:guide>
        <p15:guide id="10" orient="horz" pos="8640" userDrawn="1">
          <p15:clr>
            <a:srgbClr val="A4A3A4"/>
          </p15:clr>
        </p15:guide>
        <p15:guide id="11" pos="422" userDrawn="1">
          <p15:clr>
            <a:srgbClr val="A4A3A4"/>
          </p15:clr>
        </p15:guide>
        <p15:guide id="12" pos="7679" userDrawn="1">
          <p15:clr>
            <a:srgbClr val="A4A3A4"/>
          </p15:clr>
        </p15:guide>
        <p15:guide id="13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7FB"/>
    <a:srgbClr val="24B1F2"/>
    <a:srgbClr val="7069DA"/>
    <a:srgbClr val="33C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9"/>
    <p:restoredTop sz="85526"/>
  </p:normalViewPr>
  <p:slideViewPr>
    <p:cSldViewPr snapToGrid="0" snapToObjects="1" showGuides="1">
      <p:cViewPr varScale="1">
        <p:scale>
          <a:sx n="39" d="100"/>
          <a:sy n="39" d="100"/>
        </p:scale>
        <p:origin x="830" y="77"/>
      </p:cViewPr>
      <p:guideLst>
        <p:guide orient="horz" pos="714"/>
        <p:guide pos="14937"/>
        <p:guide pos="898"/>
        <p:guide pos="14642"/>
        <p:guide orient="horz" pos="7971"/>
        <p:guide orient="horz" pos="442"/>
        <p:guide pos="3847"/>
        <p:guide pos="12215"/>
        <p:guide orient="horz" pos="8640"/>
        <p:guide pos="422"/>
        <p:guide pos="7679"/>
        <p:guide orient="horz" pos="43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A88EDB2-0712-7E4C-BA21-25792C9F3D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BC2E9D-1EB4-D944-A7CC-43C0C86345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01E16-52B8-4D43-9DAA-C733A7D3FA34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02752A-322D-3D47-903C-796308636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82C4AD-FA5F-8048-9630-DC98429A04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07043-EC25-7C42-BDCF-57F89EFDD2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6669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A02B5-AFD9-114A-A2AD-7F0B26932AD1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18434-CFD0-734D-BFBE-415CC3D9661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358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36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209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158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700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</a:t>
            </a:r>
            <a:r>
              <a:rPr lang="ko-KR" altLang="en-US" dirty="0"/>
              <a:t>를 누르면 </a:t>
            </a:r>
            <a:r>
              <a:rPr lang="ko-KR" altLang="en-US" dirty="0" err="1"/>
              <a:t>끼워넣기</a:t>
            </a:r>
            <a:r>
              <a:rPr lang="ko-KR" altLang="en-US" dirty="0"/>
              <a:t> 모드 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r>
              <a:rPr lang="ko-KR" altLang="en-US" dirty="0"/>
              <a:t> 안쳐도 바로 </a:t>
            </a:r>
            <a:r>
              <a:rPr lang="ko-KR" altLang="en-US" dirty="0" err="1"/>
              <a:t>끼워넣기</a:t>
            </a:r>
            <a:r>
              <a:rPr lang="ko-KR" altLang="en-US" dirty="0"/>
              <a:t> </a:t>
            </a:r>
            <a:r>
              <a:rPr lang="ko-KR" altLang="en-US" dirty="0" err="1"/>
              <a:t>모드됨</a:t>
            </a:r>
            <a:r>
              <a:rPr lang="en-US" altLang="ko-KR" dirty="0"/>
              <a:t>) esc</a:t>
            </a:r>
            <a:r>
              <a:rPr lang="ko-KR" altLang="en-US" dirty="0"/>
              <a:t>누르면 다시 기본 모드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:w 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r>
              <a:rPr lang="ko-KR" altLang="en-US" dirty="0"/>
              <a:t> 누르면 저장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:q </a:t>
            </a:r>
            <a:r>
              <a:rPr lang="ko-KR" altLang="en-US" dirty="0"/>
              <a:t>하면 종료 </a:t>
            </a:r>
            <a:endParaRPr lang="en-US" altLang="ko-KR" dirty="0"/>
          </a:p>
          <a:p>
            <a:r>
              <a:rPr lang="en-US" altLang="ko-KR" dirty="0"/>
              <a:t>:vs </a:t>
            </a:r>
            <a:r>
              <a:rPr lang="ko-KR" altLang="en-US" dirty="0"/>
              <a:t>하면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ko-KR" altLang="en-US" dirty="0" err="1"/>
              <a:t>버티컬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ko-KR" altLang="en-US" dirty="0"/>
              <a:t>는 스플릿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 :vs . </a:t>
            </a:r>
            <a:r>
              <a:rPr lang="ko-KR" altLang="en-US" dirty="0"/>
              <a:t>여기서 </a:t>
            </a:r>
            <a:r>
              <a:rPr lang="en-US" altLang="ko-KR" dirty="0"/>
              <a:t>.</a:t>
            </a:r>
            <a:r>
              <a:rPr lang="ko-KR" altLang="en-US" dirty="0"/>
              <a:t>은 현재 열린 파일 이랑 </a:t>
            </a:r>
            <a:r>
              <a:rPr lang="ko-KR" altLang="en-US" dirty="0" err="1"/>
              <a:t>선택할수</a:t>
            </a:r>
            <a:r>
              <a:rPr lang="ko-KR" altLang="en-US" dirty="0"/>
              <a:t> 있는 화면이 나옴</a:t>
            </a:r>
            <a:r>
              <a:rPr lang="en-US" altLang="ko-KR" dirty="0"/>
              <a:t>. </a:t>
            </a:r>
            <a:r>
              <a:rPr lang="ko-KR" altLang="en-US" dirty="0"/>
              <a:t>두개가 동시가 동시에 켜진다고 생각하면 되는듯 </a:t>
            </a:r>
            <a:endParaRPr lang="en-US" altLang="ko-KR" dirty="0"/>
          </a:p>
          <a:p>
            <a:r>
              <a:rPr lang="en-US" altLang="ko-KR" dirty="0"/>
              <a:t>v </a:t>
            </a:r>
            <a:r>
              <a:rPr lang="ko-KR" altLang="en-US" dirty="0"/>
              <a:t>누르고 화살표로 움직이면 드래그</a:t>
            </a:r>
          </a:p>
          <a:p>
            <a:r>
              <a:rPr lang="ko-KR" altLang="en-US" dirty="0"/>
              <a:t>드래그 누르고 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누르면 복사가 됩니다</a:t>
            </a:r>
            <a:r>
              <a:rPr lang="en-US" altLang="ko-KR" dirty="0"/>
              <a:t>. </a:t>
            </a:r>
            <a:r>
              <a:rPr lang="ko-KR" altLang="en-US" dirty="0"/>
              <a:t>이건 </a:t>
            </a:r>
            <a:r>
              <a:rPr lang="en-US" altLang="ko-KR" dirty="0"/>
              <a:t>vim</a:t>
            </a:r>
            <a:r>
              <a:rPr lang="ko-KR" altLang="en-US" dirty="0"/>
              <a:t>을 끄면 없어집니다</a:t>
            </a:r>
            <a:r>
              <a:rPr lang="en-US" altLang="ko-KR" dirty="0"/>
              <a:t>. </a:t>
            </a:r>
            <a:r>
              <a:rPr lang="ko-KR" altLang="en-US" dirty="0"/>
              <a:t>복사된 클립파일이 </a:t>
            </a:r>
            <a:r>
              <a:rPr lang="en-US" altLang="ko-KR" dirty="0"/>
              <a:t>p</a:t>
            </a:r>
            <a:r>
              <a:rPr lang="ko-KR" altLang="en-US" dirty="0"/>
              <a:t>누르면 붙여넣기가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v</a:t>
            </a:r>
            <a:r>
              <a:rPr lang="ko-KR" altLang="en-US" dirty="0"/>
              <a:t>누르고 </a:t>
            </a:r>
            <a:r>
              <a:rPr lang="ko-KR" altLang="en-US" dirty="0" err="1"/>
              <a:t>비주얼모드에서</a:t>
            </a:r>
            <a:r>
              <a:rPr lang="ko-KR" altLang="en-US" dirty="0"/>
              <a:t> 드래그한다음에 </a:t>
            </a:r>
            <a:endParaRPr lang="en-US" altLang="ko-KR" dirty="0"/>
          </a:p>
          <a:p>
            <a:r>
              <a:rPr lang="en-US" altLang="ko-KR" dirty="0"/>
              <a:t>d</a:t>
            </a:r>
            <a:r>
              <a:rPr lang="ko-KR" altLang="en-US" dirty="0"/>
              <a:t>를 누르면 </a:t>
            </a:r>
            <a:r>
              <a:rPr lang="ko-KR" altLang="en-US" dirty="0" err="1"/>
              <a:t>잘라내기</a:t>
            </a:r>
            <a:r>
              <a:rPr lang="ko-KR" altLang="en-US" dirty="0"/>
              <a:t>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</a:t>
            </a:r>
            <a:r>
              <a:rPr lang="ko-KR" altLang="en-US" dirty="0"/>
              <a:t>를 누르면 실행취소가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vim</a:t>
            </a:r>
            <a:r>
              <a:rPr lang="ko-KR" altLang="en-US" dirty="0"/>
              <a:t>을 </a:t>
            </a:r>
            <a:r>
              <a:rPr lang="ko-KR" altLang="en-US" dirty="0" err="1"/>
              <a:t>쓸때</a:t>
            </a:r>
            <a:r>
              <a:rPr lang="ko-KR" altLang="en-US" dirty="0"/>
              <a:t> </a:t>
            </a:r>
            <a:r>
              <a:rPr lang="en-US" altLang="ko-KR" dirty="0"/>
              <a:t>y1 </a:t>
            </a:r>
            <a:r>
              <a:rPr lang="ko-KR" altLang="en-US" dirty="0" err="1"/>
              <a:t>엔터</a:t>
            </a:r>
            <a:r>
              <a:rPr lang="ko-KR" altLang="en-US" dirty="0"/>
              <a:t> 치면 </a:t>
            </a:r>
            <a:r>
              <a:rPr lang="ko-KR" altLang="en-US" dirty="0" err="1"/>
              <a:t>한줄복사</a:t>
            </a:r>
            <a:r>
              <a:rPr lang="ko-KR" altLang="en-US" dirty="0"/>
              <a:t> </a:t>
            </a:r>
            <a:r>
              <a:rPr lang="en-US" altLang="ko-KR" dirty="0"/>
              <a:t>y2 </a:t>
            </a:r>
            <a:r>
              <a:rPr lang="ko-KR" altLang="en-US" dirty="0" err="1"/>
              <a:t>엔터</a:t>
            </a:r>
            <a:r>
              <a:rPr lang="ko-KR" altLang="en-US" dirty="0"/>
              <a:t> 두줄 복사 </a:t>
            </a:r>
            <a:r>
              <a:rPr lang="en-US" altLang="ko-KR" dirty="0"/>
              <a:t>dd </a:t>
            </a:r>
            <a:r>
              <a:rPr lang="ko-KR" altLang="en-US" dirty="0" err="1"/>
              <a:t>한줄</a:t>
            </a:r>
            <a:r>
              <a:rPr lang="ko-KR" altLang="en-US" dirty="0"/>
              <a:t> 지우기 </a:t>
            </a:r>
            <a:r>
              <a:rPr lang="en-US" altLang="ko-KR" dirty="0"/>
              <a:t>d1 </a:t>
            </a:r>
            <a:r>
              <a:rPr lang="ko-KR" altLang="en-US" dirty="0" err="1"/>
              <a:t>엔터</a:t>
            </a:r>
            <a:r>
              <a:rPr lang="ko-KR" altLang="en-US" dirty="0"/>
              <a:t> 두줄 지우기</a:t>
            </a:r>
          </a:p>
          <a:p>
            <a:r>
              <a:rPr lang="en-US" altLang="ko-KR" dirty="0"/>
              <a:t>d2 </a:t>
            </a:r>
            <a:r>
              <a:rPr lang="ko-KR" altLang="en-US" dirty="0" err="1"/>
              <a:t>엔터</a:t>
            </a:r>
            <a:r>
              <a:rPr lang="ko-KR" altLang="en-US" dirty="0"/>
              <a:t> 세줄 지우기</a:t>
            </a:r>
          </a:p>
          <a:p>
            <a:r>
              <a:rPr lang="en-US" altLang="ko-KR" dirty="0"/>
              <a:t>/ </a:t>
            </a:r>
            <a:r>
              <a:rPr lang="ko-KR" altLang="en-US" dirty="0"/>
              <a:t>누르고 검색하면 찾기 기능이 됨 </a:t>
            </a:r>
            <a:r>
              <a:rPr lang="en-US" altLang="ko-KR" dirty="0"/>
              <a:t>n </a:t>
            </a:r>
            <a:r>
              <a:rPr lang="ko-KR" altLang="en-US" dirty="0"/>
              <a:t>누르면 </a:t>
            </a:r>
            <a:r>
              <a:rPr lang="ko-KR" altLang="en-US" dirty="0" err="1"/>
              <a:t>뒤로가고</a:t>
            </a:r>
            <a:r>
              <a:rPr lang="ko-KR" altLang="en-US" dirty="0"/>
              <a:t> </a:t>
            </a:r>
            <a:r>
              <a:rPr lang="en-US" altLang="ko-KR" dirty="0"/>
              <a:t>N </a:t>
            </a:r>
            <a:r>
              <a:rPr lang="ko-KR" altLang="en-US" dirty="0"/>
              <a:t>누르면 앞으로 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438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00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5302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2544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9356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5613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608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4139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058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067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1</a:t>
            </a:r>
            <a:r>
              <a:rPr kumimoji="1" lang="en-US" altLang="ko-KR" dirty="0"/>
              <a:t>2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서브타이틀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600,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48pt</a:t>
            </a:r>
          </a:p>
          <a:p>
            <a:r>
              <a:rPr kumimoji="1" lang="ko-KR" altLang="en-US" dirty="0"/>
              <a:t>본문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400,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32pt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7018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</a:t>
            </a:r>
            <a:r>
              <a:rPr lang="ko-KR" altLang="en-US" dirty="0"/>
              <a:t>를 누르면 </a:t>
            </a:r>
            <a:r>
              <a:rPr lang="ko-KR" altLang="en-US" dirty="0" err="1"/>
              <a:t>끼워넣기</a:t>
            </a:r>
            <a:r>
              <a:rPr lang="ko-KR" altLang="en-US" dirty="0"/>
              <a:t> 모드 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r>
              <a:rPr lang="ko-KR" altLang="en-US" dirty="0"/>
              <a:t> 안쳐도 바로 </a:t>
            </a:r>
            <a:r>
              <a:rPr lang="ko-KR" altLang="en-US" dirty="0" err="1"/>
              <a:t>끼워넣기</a:t>
            </a:r>
            <a:r>
              <a:rPr lang="ko-KR" altLang="en-US" dirty="0"/>
              <a:t> </a:t>
            </a:r>
            <a:r>
              <a:rPr lang="ko-KR" altLang="en-US" dirty="0" err="1"/>
              <a:t>모드됨</a:t>
            </a:r>
            <a:r>
              <a:rPr lang="en-US" altLang="ko-KR" dirty="0"/>
              <a:t>) esc</a:t>
            </a:r>
            <a:r>
              <a:rPr lang="ko-KR" altLang="en-US" dirty="0"/>
              <a:t>누르면 다시 기본 모드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:w 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r>
              <a:rPr lang="ko-KR" altLang="en-US" dirty="0"/>
              <a:t> 누르면 저장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:q </a:t>
            </a:r>
            <a:r>
              <a:rPr lang="ko-KR" altLang="en-US" dirty="0"/>
              <a:t>하면 종료 </a:t>
            </a:r>
            <a:endParaRPr lang="en-US" altLang="ko-KR" dirty="0"/>
          </a:p>
          <a:p>
            <a:r>
              <a:rPr lang="en-US" altLang="ko-KR" dirty="0"/>
              <a:t>:vs </a:t>
            </a:r>
            <a:r>
              <a:rPr lang="ko-KR" altLang="en-US" dirty="0"/>
              <a:t>하면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ko-KR" altLang="en-US" dirty="0" err="1"/>
              <a:t>버티컬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ko-KR" altLang="en-US" dirty="0"/>
              <a:t>는 스플릿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 :vs . </a:t>
            </a:r>
            <a:r>
              <a:rPr lang="ko-KR" altLang="en-US" dirty="0"/>
              <a:t>여기서 </a:t>
            </a:r>
            <a:r>
              <a:rPr lang="en-US" altLang="ko-KR" dirty="0"/>
              <a:t>.</a:t>
            </a:r>
            <a:r>
              <a:rPr lang="ko-KR" altLang="en-US" dirty="0"/>
              <a:t>은 현재 열린 파일 이랑 </a:t>
            </a:r>
            <a:r>
              <a:rPr lang="ko-KR" altLang="en-US" dirty="0" err="1"/>
              <a:t>선택할수</a:t>
            </a:r>
            <a:r>
              <a:rPr lang="ko-KR" altLang="en-US" dirty="0"/>
              <a:t> 있는 화면이 나옴</a:t>
            </a:r>
            <a:r>
              <a:rPr lang="en-US" altLang="ko-KR" dirty="0"/>
              <a:t>. </a:t>
            </a:r>
            <a:r>
              <a:rPr lang="ko-KR" altLang="en-US" dirty="0"/>
              <a:t>두개가 동시가 동시에 켜진다고 생각하면 되는듯 </a:t>
            </a:r>
            <a:endParaRPr lang="en-US" altLang="ko-KR" dirty="0"/>
          </a:p>
          <a:p>
            <a:r>
              <a:rPr lang="en-US" altLang="ko-KR" dirty="0"/>
              <a:t>v </a:t>
            </a:r>
            <a:r>
              <a:rPr lang="ko-KR" altLang="en-US" dirty="0"/>
              <a:t>누르고 화살표로 움직이면 드래그</a:t>
            </a:r>
          </a:p>
          <a:p>
            <a:r>
              <a:rPr lang="ko-KR" altLang="en-US" dirty="0"/>
              <a:t>드래그 누르고 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누르면 복사가 됩니다</a:t>
            </a:r>
            <a:r>
              <a:rPr lang="en-US" altLang="ko-KR" dirty="0"/>
              <a:t>. </a:t>
            </a:r>
            <a:r>
              <a:rPr lang="ko-KR" altLang="en-US" dirty="0"/>
              <a:t>이건 </a:t>
            </a:r>
            <a:r>
              <a:rPr lang="en-US" altLang="ko-KR" dirty="0"/>
              <a:t>vim</a:t>
            </a:r>
            <a:r>
              <a:rPr lang="ko-KR" altLang="en-US" dirty="0"/>
              <a:t>을 끄면 없어집니다</a:t>
            </a:r>
            <a:r>
              <a:rPr lang="en-US" altLang="ko-KR" dirty="0"/>
              <a:t>. </a:t>
            </a:r>
            <a:r>
              <a:rPr lang="ko-KR" altLang="en-US" dirty="0"/>
              <a:t>복사된 클립파일이 </a:t>
            </a:r>
            <a:r>
              <a:rPr lang="en-US" altLang="ko-KR" dirty="0"/>
              <a:t>p</a:t>
            </a:r>
            <a:r>
              <a:rPr lang="ko-KR" altLang="en-US" dirty="0"/>
              <a:t>누르면 붙여넣기가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v</a:t>
            </a:r>
            <a:r>
              <a:rPr lang="ko-KR" altLang="en-US" dirty="0"/>
              <a:t>누르고 </a:t>
            </a:r>
            <a:r>
              <a:rPr lang="ko-KR" altLang="en-US" dirty="0" err="1"/>
              <a:t>비주얼모드에서</a:t>
            </a:r>
            <a:r>
              <a:rPr lang="ko-KR" altLang="en-US" dirty="0"/>
              <a:t> 드래그한다음에 </a:t>
            </a:r>
            <a:endParaRPr lang="en-US" altLang="ko-KR" dirty="0"/>
          </a:p>
          <a:p>
            <a:r>
              <a:rPr lang="en-US" altLang="ko-KR" dirty="0"/>
              <a:t>d</a:t>
            </a:r>
            <a:r>
              <a:rPr lang="ko-KR" altLang="en-US" dirty="0"/>
              <a:t>를 누르면 </a:t>
            </a:r>
            <a:r>
              <a:rPr lang="ko-KR" altLang="en-US" dirty="0" err="1"/>
              <a:t>잘라내기</a:t>
            </a:r>
            <a:r>
              <a:rPr lang="ko-KR" altLang="en-US" dirty="0"/>
              <a:t>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</a:t>
            </a:r>
            <a:r>
              <a:rPr lang="ko-KR" altLang="en-US" dirty="0"/>
              <a:t>를 누르면 실행취소가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vim</a:t>
            </a:r>
            <a:r>
              <a:rPr lang="ko-KR" altLang="en-US" dirty="0"/>
              <a:t>을 </a:t>
            </a:r>
            <a:r>
              <a:rPr lang="ko-KR" altLang="en-US" dirty="0" err="1"/>
              <a:t>쓸때</a:t>
            </a:r>
            <a:r>
              <a:rPr lang="ko-KR" altLang="en-US" dirty="0"/>
              <a:t> </a:t>
            </a:r>
            <a:r>
              <a:rPr lang="en-US" altLang="ko-KR" dirty="0"/>
              <a:t>y1 </a:t>
            </a:r>
            <a:r>
              <a:rPr lang="ko-KR" altLang="en-US" dirty="0" err="1"/>
              <a:t>엔터</a:t>
            </a:r>
            <a:r>
              <a:rPr lang="ko-KR" altLang="en-US" dirty="0"/>
              <a:t> 치면 </a:t>
            </a:r>
            <a:r>
              <a:rPr lang="ko-KR" altLang="en-US" dirty="0" err="1"/>
              <a:t>한줄복사</a:t>
            </a:r>
            <a:r>
              <a:rPr lang="ko-KR" altLang="en-US" dirty="0"/>
              <a:t> </a:t>
            </a:r>
            <a:r>
              <a:rPr lang="en-US" altLang="ko-KR" dirty="0"/>
              <a:t>y2 </a:t>
            </a:r>
            <a:r>
              <a:rPr lang="ko-KR" altLang="en-US" dirty="0" err="1"/>
              <a:t>엔터</a:t>
            </a:r>
            <a:r>
              <a:rPr lang="ko-KR" altLang="en-US" dirty="0"/>
              <a:t> 두줄 복사 </a:t>
            </a:r>
            <a:r>
              <a:rPr lang="en-US" altLang="ko-KR" dirty="0"/>
              <a:t>dd </a:t>
            </a:r>
            <a:r>
              <a:rPr lang="ko-KR" altLang="en-US" dirty="0" err="1"/>
              <a:t>한줄</a:t>
            </a:r>
            <a:r>
              <a:rPr lang="ko-KR" altLang="en-US" dirty="0"/>
              <a:t> 지우기 </a:t>
            </a:r>
            <a:r>
              <a:rPr lang="en-US" altLang="ko-KR" dirty="0"/>
              <a:t>d1 </a:t>
            </a:r>
            <a:r>
              <a:rPr lang="ko-KR" altLang="en-US" dirty="0" err="1"/>
              <a:t>엔터</a:t>
            </a:r>
            <a:r>
              <a:rPr lang="ko-KR" altLang="en-US" dirty="0"/>
              <a:t> 두줄 지우기</a:t>
            </a:r>
          </a:p>
          <a:p>
            <a:r>
              <a:rPr lang="en-US" altLang="ko-KR" dirty="0"/>
              <a:t>d2 </a:t>
            </a:r>
            <a:r>
              <a:rPr lang="ko-KR" altLang="en-US" dirty="0" err="1"/>
              <a:t>엔터</a:t>
            </a:r>
            <a:r>
              <a:rPr lang="ko-KR" altLang="en-US" dirty="0"/>
              <a:t> 세줄 지우기</a:t>
            </a:r>
          </a:p>
          <a:p>
            <a:r>
              <a:rPr lang="en-US" altLang="ko-KR" dirty="0"/>
              <a:t>/ </a:t>
            </a:r>
            <a:r>
              <a:rPr lang="ko-KR" altLang="en-US" dirty="0"/>
              <a:t>누르고 검색하면 찾기 기능이 됨 </a:t>
            </a:r>
            <a:r>
              <a:rPr lang="en-US" altLang="ko-KR" dirty="0"/>
              <a:t>n </a:t>
            </a:r>
            <a:r>
              <a:rPr lang="ko-KR" altLang="en-US" dirty="0"/>
              <a:t>누르면 </a:t>
            </a:r>
            <a:r>
              <a:rPr lang="ko-KR" altLang="en-US" dirty="0" err="1"/>
              <a:t>뒤로가고</a:t>
            </a:r>
            <a:r>
              <a:rPr lang="ko-KR" altLang="en-US" dirty="0"/>
              <a:t> </a:t>
            </a:r>
            <a:r>
              <a:rPr lang="en-US" altLang="ko-KR" dirty="0"/>
              <a:t>N </a:t>
            </a:r>
            <a:r>
              <a:rPr lang="ko-KR" altLang="en-US" dirty="0"/>
              <a:t>누르면 앞으로 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6245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</a:t>
            </a:r>
            <a:r>
              <a:rPr lang="ko-KR" altLang="en-US" dirty="0"/>
              <a:t>를 누르면 </a:t>
            </a:r>
            <a:r>
              <a:rPr lang="ko-KR" altLang="en-US" dirty="0" err="1"/>
              <a:t>끼워넣기</a:t>
            </a:r>
            <a:r>
              <a:rPr lang="ko-KR" altLang="en-US" dirty="0"/>
              <a:t> 모드 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r>
              <a:rPr lang="ko-KR" altLang="en-US" dirty="0"/>
              <a:t> 안쳐도 바로 </a:t>
            </a:r>
            <a:r>
              <a:rPr lang="ko-KR" altLang="en-US" dirty="0" err="1"/>
              <a:t>끼워넣기</a:t>
            </a:r>
            <a:r>
              <a:rPr lang="ko-KR" altLang="en-US" dirty="0"/>
              <a:t> </a:t>
            </a:r>
            <a:r>
              <a:rPr lang="ko-KR" altLang="en-US" dirty="0" err="1"/>
              <a:t>모드됨</a:t>
            </a:r>
            <a:r>
              <a:rPr lang="en-US" altLang="ko-KR" dirty="0"/>
              <a:t>) esc</a:t>
            </a:r>
            <a:r>
              <a:rPr lang="ko-KR" altLang="en-US" dirty="0"/>
              <a:t>누르면 다시 기본 모드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:w </a:t>
            </a:r>
            <a:r>
              <a:rPr lang="ko-KR" altLang="en-US" dirty="0"/>
              <a:t>누르고 </a:t>
            </a:r>
            <a:r>
              <a:rPr lang="ko-KR" altLang="en-US" dirty="0" err="1"/>
              <a:t>엔터</a:t>
            </a:r>
            <a:r>
              <a:rPr lang="ko-KR" altLang="en-US" dirty="0"/>
              <a:t> 누르면 저장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:q </a:t>
            </a:r>
            <a:r>
              <a:rPr lang="ko-KR" altLang="en-US" dirty="0"/>
              <a:t>하면 종료 </a:t>
            </a:r>
            <a:endParaRPr lang="en-US" altLang="ko-KR" dirty="0"/>
          </a:p>
          <a:p>
            <a:r>
              <a:rPr lang="en-US" altLang="ko-KR" dirty="0"/>
              <a:t>:vs </a:t>
            </a:r>
            <a:r>
              <a:rPr lang="ko-KR" altLang="en-US" dirty="0"/>
              <a:t>하면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ko-KR" altLang="en-US" dirty="0" err="1"/>
              <a:t>버티컬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ko-KR" altLang="en-US" dirty="0"/>
              <a:t>는 스플릿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 :vs . </a:t>
            </a:r>
            <a:r>
              <a:rPr lang="ko-KR" altLang="en-US" dirty="0"/>
              <a:t>여기서 </a:t>
            </a:r>
            <a:r>
              <a:rPr lang="en-US" altLang="ko-KR" dirty="0"/>
              <a:t>.</a:t>
            </a:r>
            <a:r>
              <a:rPr lang="ko-KR" altLang="en-US" dirty="0"/>
              <a:t>은 현재 열린 파일 이랑 </a:t>
            </a:r>
            <a:r>
              <a:rPr lang="ko-KR" altLang="en-US" dirty="0" err="1"/>
              <a:t>선택할수</a:t>
            </a:r>
            <a:r>
              <a:rPr lang="ko-KR" altLang="en-US" dirty="0"/>
              <a:t> 있는 화면이 나옴</a:t>
            </a:r>
            <a:r>
              <a:rPr lang="en-US" altLang="ko-KR" dirty="0"/>
              <a:t>. </a:t>
            </a:r>
            <a:r>
              <a:rPr lang="ko-KR" altLang="en-US" dirty="0"/>
              <a:t>두개가 동시가 동시에 켜진다고 생각하면 되는듯 </a:t>
            </a:r>
            <a:endParaRPr lang="en-US" altLang="ko-KR" dirty="0"/>
          </a:p>
          <a:p>
            <a:r>
              <a:rPr lang="en-US" altLang="ko-KR" dirty="0"/>
              <a:t>v </a:t>
            </a:r>
            <a:r>
              <a:rPr lang="ko-KR" altLang="en-US" dirty="0"/>
              <a:t>누르고 화살표로 움직이면 드래그</a:t>
            </a:r>
          </a:p>
          <a:p>
            <a:r>
              <a:rPr lang="ko-KR" altLang="en-US" dirty="0"/>
              <a:t>드래그 누르고 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누르면 복사가 됩니다</a:t>
            </a:r>
            <a:r>
              <a:rPr lang="en-US" altLang="ko-KR" dirty="0"/>
              <a:t>. </a:t>
            </a:r>
            <a:r>
              <a:rPr lang="ko-KR" altLang="en-US" dirty="0"/>
              <a:t>이건 </a:t>
            </a:r>
            <a:r>
              <a:rPr lang="en-US" altLang="ko-KR" dirty="0"/>
              <a:t>vim</a:t>
            </a:r>
            <a:r>
              <a:rPr lang="ko-KR" altLang="en-US" dirty="0"/>
              <a:t>을 끄면 없어집니다</a:t>
            </a:r>
            <a:r>
              <a:rPr lang="en-US" altLang="ko-KR" dirty="0"/>
              <a:t>. </a:t>
            </a:r>
            <a:r>
              <a:rPr lang="ko-KR" altLang="en-US" dirty="0"/>
              <a:t>복사된 클립파일이 </a:t>
            </a:r>
            <a:r>
              <a:rPr lang="en-US" altLang="ko-KR" dirty="0"/>
              <a:t>p</a:t>
            </a:r>
            <a:r>
              <a:rPr lang="ko-KR" altLang="en-US" dirty="0"/>
              <a:t>누르면 붙여넣기가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v</a:t>
            </a:r>
            <a:r>
              <a:rPr lang="ko-KR" altLang="en-US" dirty="0"/>
              <a:t>누르고 </a:t>
            </a:r>
            <a:r>
              <a:rPr lang="ko-KR" altLang="en-US" dirty="0" err="1"/>
              <a:t>비주얼모드에서</a:t>
            </a:r>
            <a:r>
              <a:rPr lang="ko-KR" altLang="en-US" dirty="0"/>
              <a:t> 드래그한다음에 </a:t>
            </a:r>
            <a:endParaRPr lang="en-US" altLang="ko-KR" dirty="0"/>
          </a:p>
          <a:p>
            <a:r>
              <a:rPr lang="en-US" altLang="ko-KR" dirty="0"/>
              <a:t>d</a:t>
            </a:r>
            <a:r>
              <a:rPr lang="ko-KR" altLang="en-US" dirty="0"/>
              <a:t>를 누르면 </a:t>
            </a:r>
            <a:r>
              <a:rPr lang="ko-KR" altLang="en-US" dirty="0" err="1"/>
              <a:t>잘라내기</a:t>
            </a:r>
            <a:r>
              <a:rPr lang="ko-KR" altLang="en-US" dirty="0"/>
              <a:t>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</a:t>
            </a:r>
            <a:r>
              <a:rPr lang="ko-KR" altLang="en-US" dirty="0"/>
              <a:t>를 누르면 실행취소가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vim</a:t>
            </a:r>
            <a:r>
              <a:rPr lang="ko-KR" altLang="en-US" dirty="0"/>
              <a:t>을 </a:t>
            </a:r>
            <a:r>
              <a:rPr lang="ko-KR" altLang="en-US" dirty="0" err="1"/>
              <a:t>쓸때</a:t>
            </a:r>
            <a:r>
              <a:rPr lang="ko-KR" altLang="en-US" dirty="0"/>
              <a:t> </a:t>
            </a:r>
            <a:r>
              <a:rPr lang="en-US" altLang="ko-KR" dirty="0"/>
              <a:t>y1 </a:t>
            </a:r>
            <a:r>
              <a:rPr lang="ko-KR" altLang="en-US" dirty="0" err="1"/>
              <a:t>엔터</a:t>
            </a:r>
            <a:r>
              <a:rPr lang="ko-KR" altLang="en-US" dirty="0"/>
              <a:t> 치면 </a:t>
            </a:r>
            <a:r>
              <a:rPr lang="ko-KR" altLang="en-US" dirty="0" err="1"/>
              <a:t>한줄복사</a:t>
            </a:r>
            <a:r>
              <a:rPr lang="ko-KR" altLang="en-US" dirty="0"/>
              <a:t> </a:t>
            </a:r>
            <a:r>
              <a:rPr lang="en-US" altLang="ko-KR" dirty="0"/>
              <a:t>y2 </a:t>
            </a:r>
            <a:r>
              <a:rPr lang="ko-KR" altLang="en-US" dirty="0" err="1"/>
              <a:t>엔터</a:t>
            </a:r>
            <a:r>
              <a:rPr lang="ko-KR" altLang="en-US" dirty="0"/>
              <a:t> 두줄 복사 </a:t>
            </a:r>
            <a:r>
              <a:rPr lang="en-US" altLang="ko-KR" dirty="0"/>
              <a:t>dd </a:t>
            </a:r>
            <a:r>
              <a:rPr lang="ko-KR" altLang="en-US" dirty="0" err="1"/>
              <a:t>한줄</a:t>
            </a:r>
            <a:r>
              <a:rPr lang="ko-KR" altLang="en-US" dirty="0"/>
              <a:t> 지우기 </a:t>
            </a:r>
            <a:r>
              <a:rPr lang="en-US" altLang="ko-KR" dirty="0"/>
              <a:t>d1 </a:t>
            </a:r>
            <a:r>
              <a:rPr lang="ko-KR" altLang="en-US" dirty="0" err="1"/>
              <a:t>엔터</a:t>
            </a:r>
            <a:r>
              <a:rPr lang="ko-KR" altLang="en-US" dirty="0"/>
              <a:t> 두줄 지우기</a:t>
            </a:r>
          </a:p>
          <a:p>
            <a:r>
              <a:rPr lang="en-US" altLang="ko-KR" dirty="0"/>
              <a:t>d2 </a:t>
            </a:r>
            <a:r>
              <a:rPr lang="ko-KR" altLang="en-US" dirty="0" err="1"/>
              <a:t>엔터</a:t>
            </a:r>
            <a:r>
              <a:rPr lang="ko-KR" altLang="en-US" dirty="0"/>
              <a:t> 세줄 지우기</a:t>
            </a:r>
          </a:p>
          <a:p>
            <a:r>
              <a:rPr lang="en-US" altLang="ko-KR" dirty="0"/>
              <a:t>/ </a:t>
            </a:r>
            <a:r>
              <a:rPr lang="ko-KR" altLang="en-US" dirty="0"/>
              <a:t>누르고 검색하면 찾기 기능이 됨 </a:t>
            </a:r>
            <a:r>
              <a:rPr lang="en-US" altLang="ko-KR" dirty="0"/>
              <a:t>n </a:t>
            </a:r>
            <a:r>
              <a:rPr lang="ko-KR" altLang="en-US" dirty="0"/>
              <a:t>누르면 </a:t>
            </a:r>
            <a:r>
              <a:rPr lang="ko-KR" altLang="en-US" dirty="0" err="1"/>
              <a:t>뒤로가고</a:t>
            </a:r>
            <a:r>
              <a:rPr lang="ko-KR" altLang="en-US" dirty="0"/>
              <a:t> </a:t>
            </a:r>
            <a:r>
              <a:rPr lang="en-US" altLang="ko-KR" dirty="0"/>
              <a:t>N </a:t>
            </a:r>
            <a:r>
              <a:rPr lang="ko-KR" altLang="en-US" dirty="0"/>
              <a:t>누르면 앞으로 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56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1</a:t>
            </a:r>
            <a:r>
              <a:rPr kumimoji="1" lang="en-US" altLang="ko-KR" dirty="0"/>
              <a:t>2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서브타이틀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600,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48pt</a:t>
            </a:r>
          </a:p>
          <a:p>
            <a:r>
              <a:rPr kumimoji="1" lang="ko-KR" altLang="en-US" dirty="0"/>
              <a:t>본문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숫자</a:t>
            </a:r>
            <a:r>
              <a:rPr kumimoji="1" lang="en-US" altLang="ko-KR" dirty="0"/>
              <a:t>+</a:t>
            </a:r>
            <a:r>
              <a:rPr kumimoji="1" lang="ko-KR" altLang="en-US" dirty="0"/>
              <a:t>텍스트 권장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600,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48pt,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중앙정렬</a:t>
            </a:r>
            <a:endParaRPr kumimoji="1"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본문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400,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32pt,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중앙정렬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509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1</a:t>
            </a:r>
            <a:r>
              <a:rPr kumimoji="1" lang="en-US" altLang="ko-KR" dirty="0"/>
              <a:t>2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서브타이틀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600,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48pt</a:t>
            </a:r>
          </a:p>
          <a:p>
            <a:r>
              <a:rPr kumimoji="1" lang="ko-KR" altLang="en-US" dirty="0"/>
              <a:t>본문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400,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32pt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5449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911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1</a:t>
            </a:r>
            <a:r>
              <a:rPr kumimoji="1" lang="en-US" altLang="ko-KR" dirty="0"/>
              <a:t>2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서브타이틀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600,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48pt</a:t>
            </a:r>
          </a:p>
          <a:p>
            <a:r>
              <a:rPr kumimoji="1" lang="ko-KR" altLang="en-US" dirty="0"/>
              <a:t>본문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400,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32pt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150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1</a:t>
            </a:r>
            <a:r>
              <a:rPr kumimoji="1" lang="en-US" altLang="ko-KR" dirty="0"/>
              <a:t>2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서브타이틀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600,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48pt</a:t>
            </a:r>
          </a:p>
          <a:p>
            <a:r>
              <a:rPr kumimoji="1" lang="ko-KR" altLang="en-US" dirty="0"/>
              <a:t>본문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400,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44pt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057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3461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1</a:t>
            </a:r>
            <a:r>
              <a:rPr kumimoji="1" lang="en-US" altLang="ko-KR" dirty="0"/>
              <a:t>2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서브타이틀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600,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48pt</a:t>
            </a:r>
          </a:p>
          <a:p>
            <a:r>
              <a:rPr kumimoji="1" lang="ko-KR" altLang="en-US" dirty="0"/>
              <a:t>본문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400,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32pt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833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1</a:t>
            </a:r>
            <a:r>
              <a:rPr kumimoji="1" lang="en-US" altLang="ko-KR" dirty="0"/>
              <a:t>2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서브타이틀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600,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48pt</a:t>
            </a:r>
          </a:p>
          <a:p>
            <a:r>
              <a:rPr kumimoji="1" lang="ko-KR" altLang="en-US" dirty="0"/>
              <a:t>본문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400,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32pt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7799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1</a:t>
            </a:r>
            <a:r>
              <a:rPr kumimoji="1" lang="en-US" altLang="ko-KR" dirty="0"/>
              <a:t>2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서브타이틀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600,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48pt</a:t>
            </a:r>
          </a:p>
          <a:p>
            <a:r>
              <a:rPr kumimoji="1" lang="ko-KR" altLang="en-US" dirty="0"/>
              <a:t>본문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400,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44pt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726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9288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421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6720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71794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</a:t>
            </a:r>
            <a:r>
              <a:rPr kumimoji="1" lang="en-US" altLang="ko-KR" dirty="0"/>
              <a:t>21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856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</a:t>
            </a:r>
            <a:r>
              <a:rPr kumimoji="1" lang="en-US" altLang="ko-KR" dirty="0"/>
              <a:t>21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3055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타이틀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삼성 원폰트코리아 </a:t>
            </a:r>
            <a:r>
              <a:rPr kumimoji="1" lang="en-US" altLang="ko-KR" dirty="0"/>
              <a:t>700,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200pt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영문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" altLang="ko-KR" dirty="0"/>
              <a:t>Samsung Sharp Sans Bold, </a:t>
            </a:r>
            <a:r>
              <a:rPr kumimoji="1" lang="en-US" altLang="ko-KR" dirty="0"/>
              <a:t>21</a:t>
            </a:r>
            <a:r>
              <a:rPr kumimoji="1" lang="en" altLang="ko-KR" dirty="0"/>
              <a:t>0pt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98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83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078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347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99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572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18434-CFD0-734D-BFBE-415CC3D9661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63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18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726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303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071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05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94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37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41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05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5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3DC95-3FDD-3B48-BB17-4FA551314EBD}" type="datetimeFigureOut">
              <a:rPr kumimoji="1" lang="ko-KR" altLang="en-US" smtClean="0"/>
              <a:t>2019-08-22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0ED23-FBBE-CA48-8F9F-74995B5B80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483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yeonseo-chae" TargetMode="External"/><Relationship Id="rId5" Type="http://schemas.openxmlformats.org/officeDocument/2006/relationships/hyperlink" Target="https://join.slack.com/t/gwangdeokbixby/shared_invite/enQtNzM0MzY1Mzk1NjY4LTBkMmQ2ZGMzNjYwNTc4N2QzMjAxNjkzM2NkMWU4Yjc2MGZlYmM3MTVhODFiM2JkMjk1NWNjYWExZGY0ODcwNjc" TargetMode="External"/><Relationship Id="rId4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ixbydevelopers" TargetMode="External"/><Relationship Id="rId5" Type="http://schemas.openxmlformats.org/officeDocument/2006/relationships/hyperlink" Target="mailto:support@bixbydevelopers.com" TargetMode="External"/><Relationship Id="rId4" Type="http://schemas.openxmlformats.org/officeDocument/2006/relationships/image" Target="../media/image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A98959-A38D-AD44-B717-75B271EA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04" y="-28575"/>
            <a:ext cx="24436281" cy="13745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524DFE-CFEE-0741-A42A-04C0903013D6}"/>
              </a:ext>
            </a:extLst>
          </p:cNvPr>
          <p:cNvSpPr txBox="1"/>
          <p:nvPr/>
        </p:nvSpPr>
        <p:spPr>
          <a:xfrm>
            <a:off x="9064137" y="6858000"/>
            <a:ext cx="16765709" cy="186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강사 및 강의 내용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2D655-5A2A-5A4E-97CB-70A81121C4E5}"/>
              </a:ext>
            </a:extLst>
          </p:cNvPr>
          <p:cNvSpPr txBox="1"/>
          <p:nvPr/>
        </p:nvSpPr>
        <p:spPr>
          <a:xfrm>
            <a:off x="17119600" y="8752978"/>
            <a:ext cx="938017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60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2019.08.24</a:t>
            </a:r>
            <a:endParaRPr kumimoji="1" lang="ko-KR" altLang="en-US" sz="6000" b="1" dirty="0">
              <a:solidFill>
                <a:schemeClr val="bg1"/>
              </a:solidFill>
              <a:latin typeface="SamsungOneKoreanOTF 700" panose="020B0503030303020204" pitchFamily="34" charset="-127"/>
              <a:ea typeface="SamsungOneKoreanOTF 700" panose="020B0503030303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12B34D-8BA4-6D4E-9C9D-635226A2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19670-701C-9F42-8A4F-463D775A4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6" y="700833"/>
            <a:ext cx="2815455" cy="433645"/>
          </a:xfrm>
          <a:prstGeom prst="rect">
            <a:avLst/>
          </a:prstGeom>
        </p:spPr>
      </p:pic>
      <p:sp>
        <p:nvSpPr>
          <p:cNvPr id="22" name="삼성 원폰트 코리아…">
            <a:extLst>
              <a:ext uri="{FF2B5EF4-FFF2-40B4-BE49-F238E27FC236}">
                <a16:creationId xmlns:a16="http://schemas.microsoft.com/office/drawing/2014/main" id="{32BC64B0-8D04-1A4E-BE11-2C80DE8F19F0}"/>
              </a:ext>
            </a:extLst>
          </p:cNvPr>
          <p:cNvSpPr txBox="1"/>
          <p:nvPr/>
        </p:nvSpPr>
        <p:spPr>
          <a:xfrm>
            <a:off x="6642582" y="3215977"/>
            <a:ext cx="8359661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23000" b="1" dirty="0">
                <a:solidFill>
                  <a:schemeClr val="bg1"/>
                </a:solidFill>
                <a:latin typeface="Samsung Sharp Sans" pitchFamily="2" charset="0"/>
                <a:cs typeface="Samsung Sharp Sans" pitchFamily="2" charset="0"/>
              </a:rPr>
              <a:t>Class 1</a:t>
            </a:r>
            <a:endParaRPr lang="ko-KR" altLang="en-US" sz="23000" b="1" dirty="0">
              <a:solidFill>
                <a:schemeClr val="bg1"/>
              </a:solidFill>
              <a:latin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7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A98959-A38D-AD44-B717-75B271EA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04" y="-28575"/>
            <a:ext cx="24436281" cy="13745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524DFE-CFEE-0741-A42A-04C0903013D6}"/>
              </a:ext>
            </a:extLst>
          </p:cNvPr>
          <p:cNvSpPr txBox="1"/>
          <p:nvPr/>
        </p:nvSpPr>
        <p:spPr>
          <a:xfrm>
            <a:off x="7616704" y="6858000"/>
            <a:ext cx="16765709" cy="186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Git Bash </a:t>
            </a:r>
            <a:r>
              <a:rPr kumimoji="1" lang="ko-KR" altLang="en-US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기본 명령어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2D655-5A2A-5A4E-97CB-70A81121C4E5}"/>
              </a:ext>
            </a:extLst>
          </p:cNvPr>
          <p:cNvSpPr txBox="1"/>
          <p:nvPr/>
        </p:nvSpPr>
        <p:spPr>
          <a:xfrm>
            <a:off x="17119600" y="8752978"/>
            <a:ext cx="938017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60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2019.08.24</a:t>
            </a:r>
            <a:endParaRPr kumimoji="1" lang="ko-KR" altLang="en-US" sz="6000" b="1" dirty="0">
              <a:solidFill>
                <a:schemeClr val="bg1"/>
              </a:solidFill>
              <a:latin typeface="SamsungOneKoreanOTF 700" panose="020B0503030303020204" pitchFamily="34" charset="-127"/>
              <a:ea typeface="SamsungOneKoreanOTF 700" panose="020B0503030303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12B34D-8BA4-6D4E-9C9D-635226A2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19670-701C-9F42-8A4F-463D775A4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6" y="700833"/>
            <a:ext cx="2815455" cy="433645"/>
          </a:xfrm>
          <a:prstGeom prst="rect">
            <a:avLst/>
          </a:prstGeom>
        </p:spPr>
      </p:pic>
      <p:sp>
        <p:nvSpPr>
          <p:cNvPr id="22" name="삼성 원폰트 코리아…">
            <a:extLst>
              <a:ext uri="{FF2B5EF4-FFF2-40B4-BE49-F238E27FC236}">
                <a16:creationId xmlns:a16="http://schemas.microsoft.com/office/drawing/2014/main" id="{32BC64B0-8D04-1A4E-BE11-2C80DE8F19F0}"/>
              </a:ext>
            </a:extLst>
          </p:cNvPr>
          <p:cNvSpPr txBox="1"/>
          <p:nvPr/>
        </p:nvSpPr>
        <p:spPr>
          <a:xfrm>
            <a:off x="6642582" y="3215977"/>
            <a:ext cx="8359661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23000" b="1" dirty="0">
                <a:solidFill>
                  <a:schemeClr val="bg1"/>
                </a:solidFill>
                <a:latin typeface="Samsung Sharp Sans" pitchFamily="2" charset="0"/>
                <a:cs typeface="Samsung Sharp Sans" pitchFamily="2" charset="0"/>
              </a:rPr>
              <a:t>Class 2</a:t>
            </a:r>
            <a:endParaRPr lang="ko-KR" altLang="en-US" sz="23000" b="1" dirty="0">
              <a:solidFill>
                <a:schemeClr val="bg1"/>
              </a:solidFill>
              <a:latin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07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686AC5-D0E6-4C2B-9263-1026D2FA8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02"/>
          <a:stretch/>
        </p:blipFill>
        <p:spPr>
          <a:xfrm>
            <a:off x="2659580" y="2870577"/>
            <a:ext cx="19063252" cy="10845423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82755" y="761547"/>
            <a:ext cx="1568217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Git Bash </a:t>
            </a:r>
            <a:r>
              <a:rPr lang="ko-KR" altLang="en-US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다운로드 하기</a:t>
            </a:r>
            <a:endParaRPr lang="en" altLang="ko-KR" sz="12000" b="1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A567E2-6948-9E4E-A999-B98C4D112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BBF735-8EF3-0D42-B513-0EC852E4A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2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82755" y="761547"/>
            <a:ext cx="1568217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Git Bash </a:t>
            </a:r>
            <a:r>
              <a:rPr lang="ko-KR" altLang="en-US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다운로드 하기</a:t>
            </a:r>
            <a:endParaRPr lang="en" altLang="ko-KR" sz="12000" b="1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A567E2-6948-9E4E-A999-B98C4D112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BBF735-8EF3-0D42-B513-0EC852E4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8C4A2-DF39-42FF-8A87-D1450E130C0F}"/>
              </a:ext>
            </a:extLst>
          </p:cNvPr>
          <p:cNvSpPr txBox="1"/>
          <p:nvPr/>
        </p:nvSpPr>
        <p:spPr>
          <a:xfrm>
            <a:off x="437322" y="2903838"/>
            <a:ext cx="11209116" cy="9225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latin typeface="Samsung Sharp Sans"/>
              </a:rPr>
              <a:t>주의사항</a:t>
            </a: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latin typeface="Samsung Sharp Sans"/>
              </a:rPr>
              <a:t>Git credential manager </a:t>
            </a:r>
            <a:r>
              <a:rPr lang="ko-KR" altLang="en-US" sz="4000" b="1" dirty="0">
                <a:latin typeface="Samsung Sharp Sans"/>
              </a:rPr>
              <a:t>체크 해제해두기</a:t>
            </a:r>
            <a:endParaRPr lang="en-US" altLang="ko-KR" sz="4000" b="1" dirty="0">
              <a:latin typeface="Samsung Sharp Sans"/>
            </a:endParaRPr>
          </a:p>
          <a:p>
            <a:pPr>
              <a:lnSpc>
                <a:spcPct val="150000"/>
              </a:lnSpc>
            </a:pPr>
            <a:endParaRPr lang="ko-KR" altLang="en-US" sz="4000" b="1" dirty="0">
              <a:latin typeface="Samsung Sharp Sans"/>
            </a:endParaRPr>
          </a:p>
          <a:p>
            <a:pPr>
              <a:lnSpc>
                <a:spcPct val="150000"/>
              </a:lnSpc>
            </a:pPr>
            <a:r>
              <a:rPr lang="ko-KR" altLang="en-US" sz="4000" b="1" dirty="0">
                <a:latin typeface="Samsung Sharp Sans"/>
              </a:rPr>
              <a:t>이걸 체크해두면 한번 로그인하면 그 정보가 계속 </a:t>
            </a:r>
            <a:r>
              <a:rPr lang="ko-KR" altLang="en-US" sz="4000" b="1" dirty="0" err="1">
                <a:latin typeface="Samsung Sharp Sans"/>
              </a:rPr>
              <a:t>유지되서</a:t>
            </a:r>
            <a:r>
              <a:rPr lang="ko-KR" altLang="en-US" sz="4000" b="1" dirty="0">
                <a:latin typeface="Samsung Sharp Sans"/>
              </a:rPr>
              <a:t> </a:t>
            </a:r>
            <a:r>
              <a:rPr lang="ko-KR" altLang="en-US" sz="4000" b="1" dirty="0" err="1">
                <a:latin typeface="Samsung Sharp Sans"/>
              </a:rPr>
              <a:t>다른사람이</a:t>
            </a:r>
            <a:r>
              <a:rPr lang="ko-KR" altLang="en-US" sz="4000" b="1" dirty="0">
                <a:latin typeface="Samsung Sharp Sans"/>
              </a:rPr>
              <a:t> </a:t>
            </a:r>
            <a:r>
              <a:rPr lang="en-US" altLang="ko-KR" sz="4000" b="1" dirty="0">
                <a:latin typeface="Samsung Sharp Sans"/>
              </a:rPr>
              <a:t>git hub</a:t>
            </a:r>
            <a:r>
              <a:rPr lang="ko-KR" altLang="en-US" sz="4000" b="1" dirty="0">
                <a:latin typeface="Samsung Sharp Sans"/>
              </a:rPr>
              <a:t>에 정보를 올릴 때 그 사람의 아이디로 인증해야 함</a:t>
            </a:r>
            <a:endParaRPr lang="en-US" altLang="ko-KR" sz="4000" b="1" dirty="0">
              <a:latin typeface="Samsung Sharp Sans"/>
            </a:endParaRPr>
          </a:p>
          <a:p>
            <a:pPr>
              <a:lnSpc>
                <a:spcPct val="150000"/>
              </a:lnSpc>
            </a:pPr>
            <a:endParaRPr lang="ko-KR" altLang="en-US" sz="4000" b="1" dirty="0">
              <a:latin typeface="Samsung Sharp Sans"/>
            </a:endParaRPr>
          </a:p>
          <a:p>
            <a:pPr>
              <a:lnSpc>
                <a:spcPct val="150000"/>
              </a:lnSpc>
            </a:pPr>
            <a:r>
              <a:rPr lang="ko-KR" altLang="en-US" sz="4000" b="1" dirty="0">
                <a:latin typeface="Samsung Sharp Sans"/>
              </a:rPr>
              <a:t>그게 힘들어서 비매너라고 함</a:t>
            </a:r>
            <a:endParaRPr lang="en-US" altLang="ko-KR" sz="4000" b="1" dirty="0">
              <a:latin typeface="Samsung Sharp Sans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latin typeface="Samsung Sharp Sans"/>
              </a:rPr>
              <a:t>(</a:t>
            </a:r>
            <a:r>
              <a:rPr lang="ko-KR" altLang="en-US" sz="4000" b="1" dirty="0">
                <a:latin typeface="Samsung Sharp Sans"/>
              </a:rPr>
              <a:t>만약에 이게 </a:t>
            </a:r>
            <a:r>
              <a:rPr lang="ko-KR" altLang="en-US" sz="4000" b="1" dirty="0" err="1">
                <a:latin typeface="Samsung Sharp Sans"/>
              </a:rPr>
              <a:t>켜져있으면</a:t>
            </a:r>
            <a:r>
              <a:rPr lang="ko-KR" altLang="en-US" sz="4000" b="1" dirty="0">
                <a:latin typeface="Samsung Sharp Sans"/>
              </a:rPr>
              <a:t> 자격증명관리자에서 아이디 정보를 </a:t>
            </a:r>
            <a:r>
              <a:rPr lang="ko-KR" altLang="en-US" sz="4000" b="1" dirty="0" err="1">
                <a:latin typeface="Samsung Sharp Sans"/>
              </a:rPr>
              <a:t>고쳐줘야함</a:t>
            </a:r>
            <a:r>
              <a:rPr lang="en-US" altLang="ko-KR" sz="4000" b="1" dirty="0">
                <a:latin typeface="Samsung Sharp Sans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7D882-E31C-4457-8253-BEF79E090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6438" y="2800770"/>
            <a:ext cx="12735975" cy="98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3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1539C1-BE51-D24C-A758-5B8546327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72"/>
          <a:stretch/>
        </p:blipFill>
        <p:spPr>
          <a:xfrm>
            <a:off x="0" y="10488706"/>
            <a:ext cx="24382413" cy="322684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23946" y="919644"/>
            <a:ext cx="9848850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/>
              <a:t>Git Bash </a:t>
            </a:r>
            <a:r>
              <a:rPr lang="ko-KR" altLang="en-US" sz="12000" b="1" dirty="0"/>
              <a:t>실습</a:t>
            </a:r>
            <a:endParaRPr sz="1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06F4F-49FC-4D8B-AC38-90A79E788793}"/>
              </a:ext>
            </a:extLst>
          </p:cNvPr>
          <p:cNvSpPr txBox="1"/>
          <p:nvPr/>
        </p:nvSpPr>
        <p:spPr>
          <a:xfrm>
            <a:off x="815009" y="3361038"/>
            <a:ext cx="22184140" cy="825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latin typeface="Samsung Sharp Sans"/>
              </a:rPr>
              <a:t>touch, cd, </a:t>
            </a:r>
            <a:r>
              <a:rPr lang="en-US" altLang="ko-KR" sz="6000" b="1" dirty="0" err="1">
                <a:latin typeface="Samsung Sharp Sans"/>
              </a:rPr>
              <a:t>mkdir</a:t>
            </a:r>
            <a:r>
              <a:rPr lang="en-US" altLang="ko-KR" sz="6000" b="1" dirty="0">
                <a:latin typeface="Samsung Sharp Sans"/>
              </a:rPr>
              <a:t>, vim, rm</a:t>
            </a:r>
          </a:p>
          <a:p>
            <a:pPr>
              <a:lnSpc>
                <a:spcPct val="150000"/>
              </a:lnSpc>
            </a:pPr>
            <a:r>
              <a:rPr lang="en-US" altLang="ko-KR" sz="6000" b="1" dirty="0">
                <a:latin typeface="Samsung Sharp Sans"/>
              </a:rPr>
              <a:t>Vim</a:t>
            </a:r>
            <a:r>
              <a:rPr lang="ko-KR" altLang="en-US" sz="6000" b="1" dirty="0">
                <a:latin typeface="Samsung Sharp Sans"/>
              </a:rPr>
              <a:t>에서 </a:t>
            </a:r>
            <a:endParaRPr lang="en-US" altLang="ko-KR" sz="6000" b="1" dirty="0">
              <a:latin typeface="Samsung Sharp Sans"/>
            </a:endParaRPr>
          </a:p>
          <a:p>
            <a:pPr>
              <a:lnSpc>
                <a:spcPct val="150000"/>
              </a:lnSpc>
            </a:pPr>
            <a:r>
              <a:rPr lang="en-US" altLang="ko-KR" sz="6000" dirty="0" err="1"/>
              <a:t>i</a:t>
            </a:r>
            <a:r>
              <a:rPr lang="en-US" altLang="ko-KR" sz="6000" dirty="0"/>
              <a:t>, esc, :w, :q, :vs, v,  y, </a:t>
            </a:r>
            <a:r>
              <a:rPr lang="ko-KR" altLang="en-US" sz="6000" dirty="0"/>
              <a:t> </a:t>
            </a:r>
            <a:r>
              <a:rPr lang="en-US" altLang="ko-KR" sz="6000" dirty="0"/>
              <a:t>d</a:t>
            </a:r>
          </a:p>
          <a:p>
            <a:pPr>
              <a:lnSpc>
                <a:spcPct val="150000"/>
              </a:lnSpc>
            </a:pPr>
            <a:r>
              <a:rPr lang="en-US" altLang="ko-KR" sz="6000" dirty="0"/>
              <a:t>y1 </a:t>
            </a:r>
            <a:r>
              <a:rPr lang="ko-KR" altLang="en-US" sz="6000" dirty="0" err="1"/>
              <a:t>엔터</a:t>
            </a:r>
            <a:r>
              <a:rPr lang="en-US" altLang="ko-KR" sz="6000" dirty="0"/>
              <a:t>, y2 </a:t>
            </a:r>
            <a:r>
              <a:rPr lang="ko-KR" altLang="en-US" sz="6000" dirty="0" err="1"/>
              <a:t>엔터</a:t>
            </a:r>
            <a:r>
              <a:rPr lang="en-US" altLang="ko-KR" sz="6000" dirty="0"/>
              <a:t>, dd</a:t>
            </a:r>
          </a:p>
          <a:p>
            <a:pPr>
              <a:lnSpc>
                <a:spcPct val="150000"/>
              </a:lnSpc>
            </a:pPr>
            <a:r>
              <a:rPr lang="en-US" altLang="ko-KR" sz="6000" dirty="0"/>
              <a:t>d1 </a:t>
            </a:r>
            <a:r>
              <a:rPr lang="ko-KR" altLang="en-US" sz="6000" dirty="0" err="1"/>
              <a:t>엔터</a:t>
            </a:r>
            <a:r>
              <a:rPr lang="en-US" altLang="ko-KR" sz="6000" dirty="0"/>
              <a:t>, d2 </a:t>
            </a:r>
            <a:r>
              <a:rPr lang="ko-KR" altLang="en-US" sz="6000" dirty="0" err="1"/>
              <a:t>엔터</a:t>
            </a:r>
            <a:endParaRPr lang="ko-KR" altLang="en-US" sz="6000" dirty="0"/>
          </a:p>
          <a:p>
            <a:pPr>
              <a:lnSpc>
                <a:spcPct val="150000"/>
              </a:lnSpc>
            </a:pPr>
            <a:r>
              <a:rPr lang="en-US" altLang="ko-KR" sz="6000" dirty="0"/>
              <a:t>/, n, N</a:t>
            </a:r>
            <a:endParaRPr lang="en-US" altLang="ko-KR" sz="6000" b="1" dirty="0">
              <a:latin typeface="Samsung Sharp Sans"/>
            </a:endParaRPr>
          </a:p>
        </p:txBody>
      </p:sp>
    </p:spTree>
    <p:extLst>
      <p:ext uri="{BB962C8B-B14F-4D97-AF65-F5344CB8AC3E}">
        <p14:creationId xmlns:p14="http://schemas.microsoft.com/office/powerpoint/2010/main" val="257497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A98959-A38D-AD44-B717-75B271EA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04" y="-28575"/>
            <a:ext cx="24436281" cy="13745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524DFE-CFEE-0741-A42A-04C0903013D6}"/>
              </a:ext>
            </a:extLst>
          </p:cNvPr>
          <p:cNvSpPr txBox="1"/>
          <p:nvPr/>
        </p:nvSpPr>
        <p:spPr>
          <a:xfrm>
            <a:off x="7616704" y="6858000"/>
            <a:ext cx="16765709" cy="186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Git Hub</a:t>
            </a:r>
            <a:r>
              <a:rPr kumimoji="1" lang="ko-KR" altLang="en-US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 사용하기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2D655-5A2A-5A4E-97CB-70A81121C4E5}"/>
              </a:ext>
            </a:extLst>
          </p:cNvPr>
          <p:cNvSpPr txBox="1"/>
          <p:nvPr/>
        </p:nvSpPr>
        <p:spPr>
          <a:xfrm>
            <a:off x="13024678" y="8707048"/>
            <a:ext cx="938017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60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2019.08.24</a:t>
            </a:r>
            <a:endParaRPr kumimoji="1" lang="ko-KR" altLang="en-US" sz="6000" b="1" dirty="0">
              <a:solidFill>
                <a:schemeClr val="bg1"/>
              </a:solidFill>
              <a:latin typeface="SamsungOneKoreanOTF 700" panose="020B0503030303020204" pitchFamily="34" charset="-127"/>
              <a:ea typeface="SamsungOneKoreanOTF 700" panose="020B0503030303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12B34D-8BA4-6D4E-9C9D-635226A2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19670-701C-9F42-8A4F-463D775A4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6" y="700833"/>
            <a:ext cx="2815455" cy="433645"/>
          </a:xfrm>
          <a:prstGeom prst="rect">
            <a:avLst/>
          </a:prstGeom>
        </p:spPr>
      </p:pic>
      <p:sp>
        <p:nvSpPr>
          <p:cNvPr id="22" name="삼성 원폰트 코리아…">
            <a:extLst>
              <a:ext uri="{FF2B5EF4-FFF2-40B4-BE49-F238E27FC236}">
                <a16:creationId xmlns:a16="http://schemas.microsoft.com/office/drawing/2014/main" id="{32BC64B0-8D04-1A4E-BE11-2C80DE8F19F0}"/>
              </a:ext>
            </a:extLst>
          </p:cNvPr>
          <p:cNvSpPr txBox="1"/>
          <p:nvPr/>
        </p:nvSpPr>
        <p:spPr>
          <a:xfrm>
            <a:off x="6642582" y="3215977"/>
            <a:ext cx="8359661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23000" b="1" dirty="0">
                <a:solidFill>
                  <a:schemeClr val="bg1"/>
                </a:solidFill>
                <a:latin typeface="Samsung Sharp Sans" pitchFamily="2" charset="0"/>
                <a:cs typeface="Samsung Sharp Sans" pitchFamily="2" charset="0"/>
              </a:rPr>
              <a:t>Class 3</a:t>
            </a:r>
            <a:endParaRPr lang="ko-KR" altLang="en-US" sz="23000" b="1" dirty="0">
              <a:solidFill>
                <a:schemeClr val="bg1"/>
              </a:solidFill>
              <a:latin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4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1EED9C-40DD-4E4A-8D7B-B527264FF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02"/>
          <a:stretch/>
        </p:blipFill>
        <p:spPr>
          <a:xfrm>
            <a:off x="3200400" y="2742040"/>
            <a:ext cx="19288400" cy="10973513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82755" y="398044"/>
            <a:ext cx="1731884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9600" b="1" dirty="0"/>
              <a:t>1. Git Hub </a:t>
            </a:r>
            <a:r>
              <a:rPr lang="ko-KR" altLang="en-US" sz="9600" b="1" dirty="0"/>
              <a:t>회원가입 및 로그인</a:t>
            </a:r>
            <a:endParaRPr sz="9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F6D6FB-625B-461E-AFF0-C0E08B4F43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1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C8B1BE-7942-4907-8A65-9E8DA36C6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13"/>
          <a:stretch/>
        </p:blipFill>
        <p:spPr>
          <a:xfrm>
            <a:off x="3379303" y="2780371"/>
            <a:ext cx="19049862" cy="1074477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82755" y="398044"/>
            <a:ext cx="914083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/>
              <a:t>2. New</a:t>
            </a:r>
            <a:r>
              <a:rPr lang="ko-KR" altLang="en-US" sz="12000" b="1" dirty="0"/>
              <a:t> </a:t>
            </a:r>
            <a:r>
              <a:rPr lang="en-US" altLang="ko-KR" sz="12000" b="1" dirty="0"/>
              <a:t>repo</a:t>
            </a:r>
            <a:endParaRPr sz="1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F6D6FB-625B-461E-AFF0-C0E08B4F43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6292241-1577-4CEF-8965-BFC5D9465A39}"/>
              </a:ext>
            </a:extLst>
          </p:cNvPr>
          <p:cNvSpPr/>
          <p:nvPr/>
        </p:nvSpPr>
        <p:spPr>
          <a:xfrm>
            <a:off x="20216191" y="6500191"/>
            <a:ext cx="1391479" cy="11926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8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8BD217-D9CE-4506-9CF9-06FC4AD83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68"/>
          <a:stretch/>
        </p:blipFill>
        <p:spPr>
          <a:xfrm>
            <a:off x="3220278" y="2783781"/>
            <a:ext cx="19288400" cy="10832828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82755" y="398044"/>
            <a:ext cx="914083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/>
              <a:t>2. New</a:t>
            </a:r>
            <a:r>
              <a:rPr lang="ko-KR" altLang="en-US" sz="12000" b="1" dirty="0"/>
              <a:t> </a:t>
            </a:r>
            <a:r>
              <a:rPr lang="en-US" altLang="ko-KR" sz="12000" b="1" dirty="0"/>
              <a:t>repo</a:t>
            </a:r>
            <a:endParaRPr sz="1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F6D6FB-625B-461E-AFF0-C0E08B4F43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6292241-1577-4CEF-8965-BFC5D9465A39}"/>
              </a:ext>
            </a:extLst>
          </p:cNvPr>
          <p:cNvSpPr/>
          <p:nvPr/>
        </p:nvSpPr>
        <p:spPr>
          <a:xfrm>
            <a:off x="7593495" y="12213474"/>
            <a:ext cx="2584175" cy="8833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8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repoì ëí ì´ë¯¸ì§ ê²ìê²°ê³¼">
            <a:extLst>
              <a:ext uri="{FF2B5EF4-FFF2-40B4-BE49-F238E27FC236}">
                <a16:creationId xmlns:a16="http://schemas.microsoft.com/office/drawing/2014/main" id="{8414F007-E699-48F4-BFD3-809B28CE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630590"/>
            <a:ext cx="18126696" cy="1108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82755" y="398044"/>
            <a:ext cx="914083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/>
              <a:t>2. New</a:t>
            </a:r>
            <a:r>
              <a:rPr lang="ko-KR" altLang="en-US" sz="12000" b="1" dirty="0"/>
              <a:t> </a:t>
            </a:r>
            <a:r>
              <a:rPr lang="en-US" altLang="ko-KR" sz="12000" b="1" dirty="0"/>
              <a:t>repo</a:t>
            </a:r>
            <a:endParaRPr sz="1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F6D6FB-625B-461E-AFF0-C0E08B4F43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6292241-1577-4CEF-8965-BFC5D9465A39}"/>
              </a:ext>
            </a:extLst>
          </p:cNvPr>
          <p:cNvSpPr/>
          <p:nvPr/>
        </p:nvSpPr>
        <p:spPr>
          <a:xfrm>
            <a:off x="4461085" y="7731637"/>
            <a:ext cx="11918602" cy="21478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5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82755" y="398044"/>
            <a:ext cx="1164863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/>
              <a:t>3. Git bash </a:t>
            </a:r>
            <a:r>
              <a:rPr lang="ko-KR" altLang="en-US" sz="12000" b="1" dirty="0"/>
              <a:t>연결</a:t>
            </a:r>
            <a:endParaRPr sz="1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F6D6FB-625B-461E-AFF0-C0E08B4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ECB09-116B-4689-A33C-23E5F18D65E3}"/>
              </a:ext>
            </a:extLst>
          </p:cNvPr>
          <p:cNvSpPr txBox="1"/>
          <p:nvPr/>
        </p:nvSpPr>
        <p:spPr>
          <a:xfrm>
            <a:off x="1182755" y="2963473"/>
            <a:ext cx="15666292" cy="912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1. Git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Bash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를 킨다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2.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아까 복사한 것을 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git bash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에 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Shift + Insert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를 이용해 붙여 넣는다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3. README.MD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파일이 생성된 것을 볼 수 있다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 (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필요 없으면 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rm README.MD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를 이용해 삭제 가능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4. 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다음부터 코드나 파일 수정 후 업데이트 할 때는 아래와 같이 한다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git add 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git commit –m “</a:t>
            </a:r>
            <a:r>
              <a:rPr kumimoji="1" lang="ko-KR" altLang="en-US" sz="4000" b="1" dirty="0" err="1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커밋</a:t>
            </a:r>
            <a:r>
              <a:rPr kumimoji="1" lang="ko-KR" altLang="en-US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문자</a:t>
            </a: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”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142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FF5D41-639C-D145-B078-CA1E076F6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30"/>
          <a:stretch/>
        </p:blipFill>
        <p:spPr>
          <a:xfrm>
            <a:off x="0" y="1732671"/>
            <a:ext cx="24382413" cy="119828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DC99C6-88E8-1445-931B-A222AB80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10" name="삼성 원폰트 코리아…">
            <a:extLst>
              <a:ext uri="{FF2B5EF4-FFF2-40B4-BE49-F238E27FC236}">
                <a16:creationId xmlns:a16="http://schemas.microsoft.com/office/drawing/2014/main" id="{6A2132A9-1491-D24C-A43A-3DC908C1B8F0}"/>
              </a:ext>
            </a:extLst>
          </p:cNvPr>
          <p:cNvSpPr txBox="1"/>
          <p:nvPr/>
        </p:nvSpPr>
        <p:spPr>
          <a:xfrm>
            <a:off x="6991064" y="6858000"/>
            <a:ext cx="10400283" cy="3026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19000" b="1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강사 소개</a:t>
            </a:r>
            <a:endParaRPr lang="ko-KR" altLang="en-US" sz="19000" b="1" dirty="0">
              <a:solidFill>
                <a:schemeClr val="bg1"/>
              </a:solidFill>
              <a:latin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91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82755" y="398044"/>
            <a:ext cx="16677258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8800" b="1" dirty="0"/>
              <a:t>4. Git hub </a:t>
            </a:r>
            <a:r>
              <a:rPr lang="ko-KR" altLang="en-US" sz="8800" b="1" dirty="0"/>
              <a:t>및 </a:t>
            </a:r>
            <a:r>
              <a:rPr lang="en-US" altLang="ko-KR" sz="8800" b="1" dirty="0"/>
              <a:t>git bash </a:t>
            </a:r>
            <a:r>
              <a:rPr lang="ko-KR" altLang="en-US" sz="8800" b="1" dirty="0"/>
              <a:t>연습하기</a:t>
            </a:r>
            <a:endParaRPr sz="8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F6D6FB-625B-461E-AFF0-C0E08B4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ECB09-116B-4689-A33C-23E5F18D65E3}"/>
              </a:ext>
            </a:extLst>
          </p:cNvPr>
          <p:cNvSpPr txBox="1"/>
          <p:nvPr/>
        </p:nvSpPr>
        <p:spPr>
          <a:xfrm>
            <a:off x="1182755" y="5102317"/>
            <a:ext cx="21478462" cy="406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미션 </a:t>
            </a:r>
            <a:r>
              <a:rPr kumimoji="1" lang="en-US" altLang="ko-KR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: Git bash</a:t>
            </a:r>
            <a:r>
              <a:rPr kumimoji="1" lang="ko-KR" altLang="en-US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에서 자기이름</a:t>
            </a:r>
            <a:r>
              <a:rPr kumimoji="1" lang="en-US" altLang="ko-KR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.txt</a:t>
            </a:r>
            <a:r>
              <a:rPr kumimoji="1" lang="ko-KR" altLang="en-US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파일 </a:t>
            </a:r>
            <a:r>
              <a:rPr kumimoji="1" lang="ko-KR" altLang="en-US" sz="6000" b="1" dirty="0" err="1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생성후</a:t>
            </a:r>
            <a:r>
              <a:rPr kumimoji="1" lang="ko-KR" altLang="en-US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en-US" altLang="ko-KR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vim</a:t>
            </a:r>
            <a:r>
              <a:rPr kumimoji="1" lang="ko-KR" altLang="en-US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을 이용해 학교</a:t>
            </a:r>
            <a:r>
              <a:rPr kumimoji="1" lang="en-US" altLang="ko-KR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, </a:t>
            </a:r>
            <a:r>
              <a:rPr kumimoji="1" lang="ko-KR" altLang="en-US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학년 반 번호 이름 적어서 </a:t>
            </a:r>
            <a:r>
              <a:rPr kumimoji="1" lang="en-US" altLang="ko-KR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git</a:t>
            </a:r>
            <a:r>
              <a:rPr kumimoji="1" lang="ko-KR" altLang="en-US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에 올리기 </a:t>
            </a:r>
            <a:endParaRPr kumimoji="1" lang="en-US" altLang="ko-KR" sz="6000" b="1" dirty="0"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(git bash</a:t>
            </a:r>
            <a:r>
              <a:rPr kumimoji="1" lang="ko-KR" altLang="en-US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이외 프로그램 사용 금지</a:t>
            </a:r>
            <a:r>
              <a:rPr kumimoji="1" lang="en-US" altLang="ko-KR" sz="60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52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A98959-A38D-AD44-B717-75B271EA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04" y="-28575"/>
            <a:ext cx="24436281" cy="13745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524DFE-CFEE-0741-A42A-04C0903013D6}"/>
              </a:ext>
            </a:extLst>
          </p:cNvPr>
          <p:cNvSpPr txBox="1"/>
          <p:nvPr/>
        </p:nvSpPr>
        <p:spPr>
          <a:xfrm>
            <a:off x="7616704" y="6858000"/>
            <a:ext cx="13195835" cy="186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Slack </a:t>
            </a:r>
            <a:r>
              <a:rPr kumimoji="1" lang="ko-KR" altLang="en-US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및 오픈소스 사용법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2D655-5A2A-5A4E-97CB-70A81121C4E5}"/>
              </a:ext>
            </a:extLst>
          </p:cNvPr>
          <p:cNvSpPr txBox="1"/>
          <p:nvPr/>
        </p:nvSpPr>
        <p:spPr>
          <a:xfrm>
            <a:off x="16804676" y="8694270"/>
            <a:ext cx="938017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60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2019.08.24</a:t>
            </a:r>
            <a:endParaRPr kumimoji="1" lang="ko-KR" altLang="en-US" sz="6000" b="1" dirty="0">
              <a:solidFill>
                <a:schemeClr val="bg1"/>
              </a:solidFill>
              <a:latin typeface="SamsungOneKoreanOTF 700" panose="020B0503030303020204" pitchFamily="34" charset="-127"/>
              <a:ea typeface="SamsungOneKoreanOTF 700" panose="020B0503030303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12B34D-8BA4-6D4E-9C9D-635226A2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19670-701C-9F42-8A4F-463D775A4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6" y="700833"/>
            <a:ext cx="2815455" cy="433645"/>
          </a:xfrm>
          <a:prstGeom prst="rect">
            <a:avLst/>
          </a:prstGeom>
        </p:spPr>
      </p:pic>
      <p:sp>
        <p:nvSpPr>
          <p:cNvPr id="22" name="삼성 원폰트 코리아…">
            <a:extLst>
              <a:ext uri="{FF2B5EF4-FFF2-40B4-BE49-F238E27FC236}">
                <a16:creationId xmlns:a16="http://schemas.microsoft.com/office/drawing/2014/main" id="{32BC64B0-8D04-1A4E-BE11-2C80DE8F19F0}"/>
              </a:ext>
            </a:extLst>
          </p:cNvPr>
          <p:cNvSpPr txBox="1"/>
          <p:nvPr/>
        </p:nvSpPr>
        <p:spPr>
          <a:xfrm>
            <a:off x="6642582" y="3215977"/>
            <a:ext cx="8359661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23000" b="1" dirty="0">
                <a:solidFill>
                  <a:schemeClr val="bg1"/>
                </a:solidFill>
                <a:latin typeface="Samsung Sharp Sans" pitchFamily="2" charset="0"/>
                <a:cs typeface="Samsung Sharp Sans" pitchFamily="2" charset="0"/>
              </a:rPr>
              <a:t>Class 4</a:t>
            </a:r>
            <a:endParaRPr lang="ko-KR" altLang="en-US" sz="23000" b="1" dirty="0">
              <a:solidFill>
                <a:schemeClr val="bg1"/>
              </a:solidFill>
              <a:latin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637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lackì ëí ì´ë¯¸ì§ ê²ìê²°ê³¼">
            <a:extLst>
              <a:ext uri="{FF2B5EF4-FFF2-40B4-BE49-F238E27FC236}">
                <a16:creationId xmlns:a16="http://schemas.microsoft.com/office/drawing/2014/main" id="{3235404F-D0B2-4F5A-BAE4-FC679709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3" y="2140872"/>
            <a:ext cx="21940150" cy="109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302851" y="1722737"/>
            <a:ext cx="749083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Slack </a:t>
            </a:r>
            <a:r>
              <a:rPr lang="ko-KR" altLang="en-US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이란</a:t>
            </a:r>
            <a:r>
              <a:rPr lang="en-US" altLang="ko-KR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?</a:t>
            </a:r>
            <a:endParaRPr lang="en" altLang="ko-KR" sz="12000" b="1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3" name="삼성 원폰트 코리아…">
            <a:extLst>
              <a:ext uri="{FF2B5EF4-FFF2-40B4-BE49-F238E27FC236}">
                <a16:creationId xmlns:a16="http://schemas.microsoft.com/office/drawing/2014/main" id="{AC74B91F-BAD3-0D48-84A8-AD7FFFB97592}"/>
              </a:ext>
            </a:extLst>
          </p:cNvPr>
          <p:cNvSpPr txBox="1"/>
          <p:nvPr/>
        </p:nvSpPr>
        <p:spPr>
          <a:xfrm>
            <a:off x="1402357" y="3746131"/>
            <a:ext cx="846545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4800" b="1" dirty="0"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개발자들이 자주 사용하는 </a:t>
            </a:r>
            <a:r>
              <a:rPr lang="en-US" altLang="ko-KR" sz="4800" b="1" dirty="0" err="1"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sns</a:t>
            </a:r>
            <a:endParaRPr lang="ko-KR" altLang="en-US" sz="4800" b="1" dirty="0">
              <a:latin typeface="SamsungOneKoreanOTF 600" panose="020B0503030303020204" pitchFamily="34" charset="-127"/>
              <a:ea typeface="SamsungOneKoreanOTF 600" panose="020B0503030303020204" pitchFamily="34" charset="-127"/>
              <a:sym typeface="SamsungOneKoreanOTF 7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A567E2-6948-9E4E-A999-B98C4D112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BBF735-8EF3-0D42-B513-0EC852E4A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43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F5F630-3619-41F2-85D4-E0D12EC7E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68"/>
          <a:stretch/>
        </p:blipFill>
        <p:spPr>
          <a:xfrm>
            <a:off x="3558209" y="2415732"/>
            <a:ext cx="19043374" cy="10695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1539C1-BE51-D24C-A758-5B8546327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72"/>
          <a:stretch/>
        </p:blipFill>
        <p:spPr>
          <a:xfrm>
            <a:off x="0" y="10488706"/>
            <a:ext cx="24382413" cy="322684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23946" y="919644"/>
            <a:ext cx="1655741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0000" b="1" dirty="0"/>
              <a:t>Slack </a:t>
            </a:r>
            <a:r>
              <a:rPr lang="ko-KR" altLang="en-US" sz="10000" b="1" dirty="0"/>
              <a:t>다운로드 및 채널 등록</a:t>
            </a:r>
            <a:endParaRPr sz="10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6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1539C1-BE51-D24C-A758-5B8546327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72"/>
          <a:stretch/>
        </p:blipFill>
        <p:spPr>
          <a:xfrm>
            <a:off x="0" y="10488706"/>
            <a:ext cx="24382413" cy="322684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23946" y="919644"/>
            <a:ext cx="1655741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0000" b="1" dirty="0"/>
              <a:t>Slack </a:t>
            </a:r>
            <a:r>
              <a:rPr lang="ko-KR" altLang="en-US" sz="10000" b="1" dirty="0"/>
              <a:t>다운로드 및 채널 등록</a:t>
            </a:r>
            <a:endParaRPr sz="10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B527466-1C63-40B0-A8EB-2F9677890059}"/>
              </a:ext>
            </a:extLst>
          </p:cNvPr>
          <p:cNvSpPr/>
          <p:nvPr/>
        </p:nvSpPr>
        <p:spPr>
          <a:xfrm>
            <a:off x="2630141" y="4073821"/>
            <a:ext cx="1887030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>
                <a:hlinkClick r:id="rId5"/>
              </a:rPr>
              <a:t>https://join.slack.com/t/gwangdeokbixby/shared_invite/enQtNzM0MzY1Mzk1NjY4LTBkMmQ2ZGMzNjYwNTc4N2QzMjAxNjkzM2NkMWU4Yjc2MGZlYmM3MTVhODFiM2JkMjk1NWNjYWExZGY0ODcwNjc</a:t>
            </a:r>
            <a:endParaRPr lang="en-US" altLang="ko-KR" sz="5400" dirty="0"/>
          </a:p>
          <a:p>
            <a:endParaRPr lang="en-US" altLang="ko-KR" sz="5400" dirty="0"/>
          </a:p>
          <a:p>
            <a:r>
              <a:rPr lang="ko-KR" altLang="en-US" sz="5400" dirty="0"/>
              <a:t>너무 길어서 제</a:t>
            </a:r>
            <a:r>
              <a:rPr lang="en-US" altLang="ko-KR" sz="5400" dirty="0"/>
              <a:t> git</a:t>
            </a:r>
            <a:r>
              <a:rPr lang="ko-KR" altLang="en-US" sz="5400" dirty="0"/>
              <a:t>에 따로 올려 두었습니다</a:t>
            </a:r>
            <a:r>
              <a:rPr lang="en-US" altLang="ko-KR" sz="5400" dirty="0"/>
              <a:t>!</a:t>
            </a:r>
          </a:p>
          <a:p>
            <a:r>
              <a:rPr lang="en-US" altLang="ko-KR" sz="5400" dirty="0">
                <a:hlinkClick r:id="rId6"/>
              </a:rPr>
              <a:t>https://github.com/hyeonseo-chae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07342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눈물 방울 20">
            <a:extLst>
              <a:ext uri="{FF2B5EF4-FFF2-40B4-BE49-F238E27FC236}">
                <a16:creationId xmlns:a16="http://schemas.microsoft.com/office/drawing/2014/main" id="{424614C2-3482-274B-B6C0-3CE8F036ED37}"/>
              </a:ext>
            </a:extLst>
          </p:cNvPr>
          <p:cNvSpPr/>
          <p:nvPr/>
        </p:nvSpPr>
        <p:spPr>
          <a:xfrm rot="2700000">
            <a:off x="15281656" y="4510915"/>
            <a:ext cx="4080943" cy="4080944"/>
          </a:xfrm>
          <a:prstGeom prst="teardrop">
            <a:avLst/>
          </a:prstGeom>
          <a:gradFill>
            <a:gsLst>
              <a:gs pos="0">
                <a:srgbClr val="24CBD7"/>
              </a:gs>
              <a:gs pos="79000">
                <a:srgbClr val="5387FB"/>
              </a:gs>
              <a:gs pos="43000">
                <a:srgbClr val="24B1F2"/>
              </a:gs>
              <a:gs pos="100000">
                <a:srgbClr val="7065DD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7A5904EC-9FD1-BF44-91B3-6C3DDE139866}"/>
              </a:ext>
            </a:extLst>
          </p:cNvPr>
          <p:cNvSpPr/>
          <p:nvPr/>
        </p:nvSpPr>
        <p:spPr>
          <a:xfrm rot="2700000">
            <a:off x="9783539" y="4510914"/>
            <a:ext cx="4080943" cy="4080944"/>
          </a:xfrm>
          <a:prstGeom prst="teardrop">
            <a:avLst/>
          </a:prstGeom>
          <a:gradFill>
            <a:gsLst>
              <a:gs pos="0">
                <a:srgbClr val="24CBD7"/>
              </a:gs>
              <a:gs pos="79000">
                <a:srgbClr val="5387FB"/>
              </a:gs>
              <a:gs pos="43000">
                <a:srgbClr val="24B1F2"/>
              </a:gs>
              <a:gs pos="100000">
                <a:srgbClr val="7065DD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삼성 원폰트 코리아…">
            <a:extLst>
              <a:ext uri="{FF2B5EF4-FFF2-40B4-BE49-F238E27FC236}">
                <a16:creationId xmlns:a16="http://schemas.microsoft.com/office/drawing/2014/main" id="{3CDE15BD-9E1A-9249-BDD2-5F78DBCAAFBC}"/>
              </a:ext>
            </a:extLst>
          </p:cNvPr>
          <p:cNvSpPr txBox="1"/>
          <p:nvPr/>
        </p:nvSpPr>
        <p:spPr>
          <a:xfrm>
            <a:off x="1182755" y="875215"/>
            <a:ext cx="1481976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Slack</a:t>
            </a:r>
            <a:r>
              <a:rPr lang="ko-KR" altLang="en-US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를 사용하는 이유</a:t>
            </a:r>
            <a:endParaRPr lang="en" altLang="ko-KR" sz="12000" b="1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4" name="눈물 방울 13">
            <a:extLst>
              <a:ext uri="{FF2B5EF4-FFF2-40B4-BE49-F238E27FC236}">
                <a16:creationId xmlns:a16="http://schemas.microsoft.com/office/drawing/2014/main" id="{AD9501B1-E952-6445-8A70-BB3DF743E7E4}"/>
              </a:ext>
            </a:extLst>
          </p:cNvPr>
          <p:cNvSpPr/>
          <p:nvPr/>
        </p:nvSpPr>
        <p:spPr>
          <a:xfrm rot="2700000">
            <a:off x="4309331" y="4510917"/>
            <a:ext cx="4080943" cy="4080944"/>
          </a:xfrm>
          <a:prstGeom prst="teardrop">
            <a:avLst/>
          </a:prstGeom>
          <a:gradFill>
            <a:gsLst>
              <a:gs pos="0">
                <a:srgbClr val="24CBD7"/>
              </a:gs>
              <a:gs pos="79000">
                <a:srgbClr val="5387FB"/>
              </a:gs>
              <a:gs pos="43000">
                <a:srgbClr val="24B1F2"/>
              </a:gs>
              <a:gs pos="100000">
                <a:srgbClr val="7065DD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78C5F4-60E8-2847-B68C-6BEA717AE7F1}"/>
              </a:ext>
            </a:extLst>
          </p:cNvPr>
          <p:cNvSpPr txBox="1"/>
          <p:nvPr/>
        </p:nvSpPr>
        <p:spPr>
          <a:xfrm>
            <a:off x="4301957" y="9023199"/>
            <a:ext cx="4933509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PC,</a:t>
            </a:r>
            <a:r>
              <a:rPr kumimoji="1" lang="ko-KR" altLang="en-US" sz="32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휴대폰 등 전자기기 제한 없이 사용 가능하고 동기화가 잘된다</a:t>
            </a:r>
            <a:r>
              <a:rPr kumimoji="1" lang="en-US" altLang="ko-KR" sz="32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</a:t>
            </a:r>
            <a:endParaRPr kumimoji="1" lang="ko-KR" altLang="en-US" sz="3200" b="1" dirty="0"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</p:txBody>
      </p:sp>
      <p:sp>
        <p:nvSpPr>
          <p:cNvPr id="23" name="삼성 원폰트 코리아…">
            <a:extLst>
              <a:ext uri="{FF2B5EF4-FFF2-40B4-BE49-F238E27FC236}">
                <a16:creationId xmlns:a16="http://schemas.microsoft.com/office/drawing/2014/main" id="{481A2C34-A84D-5F43-88AC-8BEE3C9E88DD}"/>
              </a:ext>
            </a:extLst>
          </p:cNvPr>
          <p:cNvSpPr txBox="1"/>
          <p:nvPr/>
        </p:nvSpPr>
        <p:spPr>
          <a:xfrm>
            <a:off x="5369200" y="4485193"/>
            <a:ext cx="1949252" cy="28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20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01 </a:t>
            </a:r>
          </a:p>
          <a:p>
            <a:pPr algn="ctr">
              <a:lnSpc>
                <a:spcPct val="20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연결성</a:t>
            </a:r>
          </a:p>
        </p:txBody>
      </p:sp>
      <p:sp>
        <p:nvSpPr>
          <p:cNvPr id="31" name="삼성 원폰트 코리아…">
            <a:extLst>
              <a:ext uri="{FF2B5EF4-FFF2-40B4-BE49-F238E27FC236}">
                <a16:creationId xmlns:a16="http://schemas.microsoft.com/office/drawing/2014/main" id="{B0405B8F-465B-134E-80A9-C4EA0830E4C7}"/>
              </a:ext>
            </a:extLst>
          </p:cNvPr>
          <p:cNvSpPr txBox="1"/>
          <p:nvPr/>
        </p:nvSpPr>
        <p:spPr>
          <a:xfrm>
            <a:off x="10155515" y="4425559"/>
            <a:ext cx="3396764" cy="28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20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02</a:t>
            </a:r>
          </a:p>
          <a:p>
            <a:pPr algn="ctr">
              <a:lnSpc>
                <a:spcPct val="20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사생활 보호</a:t>
            </a:r>
          </a:p>
        </p:txBody>
      </p:sp>
      <p:sp>
        <p:nvSpPr>
          <p:cNvPr id="33" name="삼성 원폰트 코리아…">
            <a:extLst>
              <a:ext uri="{FF2B5EF4-FFF2-40B4-BE49-F238E27FC236}">
                <a16:creationId xmlns:a16="http://schemas.microsoft.com/office/drawing/2014/main" id="{1E38A2D4-5CA6-F140-B7C3-FD1B098CB7CC}"/>
              </a:ext>
            </a:extLst>
          </p:cNvPr>
          <p:cNvSpPr txBox="1"/>
          <p:nvPr/>
        </p:nvSpPr>
        <p:spPr>
          <a:xfrm>
            <a:off x="16030272" y="4608993"/>
            <a:ext cx="2667397" cy="293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15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03 </a:t>
            </a:r>
          </a:p>
          <a:p>
            <a:pPr algn="ctr">
              <a:lnSpc>
                <a:spcPct val="15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4000" b="1" dirty="0" err="1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알림설정이</a:t>
            </a:r>
            <a:endParaRPr lang="en-US" altLang="ko-KR" sz="4000" b="1" dirty="0">
              <a:solidFill>
                <a:schemeClr val="bg1"/>
              </a:solidFill>
              <a:latin typeface="SamsungOneKoreanOTF 600" panose="020B0503030303020204" pitchFamily="34" charset="-127"/>
              <a:ea typeface="SamsungOneKoreanOTF 600" panose="020B0503030303020204" pitchFamily="34" charset="-127"/>
              <a:sym typeface="SamsungOneKoreanOTF 700"/>
            </a:endParaRPr>
          </a:p>
          <a:p>
            <a:pPr algn="ctr">
              <a:lnSpc>
                <a:spcPct val="15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40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자유롭다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D531F56-BDAD-3344-B9DC-BC839CF1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94CD73-878B-41C2-87AD-01E522BA094C}"/>
              </a:ext>
            </a:extLst>
          </p:cNvPr>
          <p:cNvSpPr txBox="1"/>
          <p:nvPr/>
        </p:nvSpPr>
        <p:spPr>
          <a:xfrm>
            <a:off x="9945949" y="9023199"/>
            <a:ext cx="4933509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카카오톡처럼 개인 </a:t>
            </a:r>
            <a:r>
              <a:rPr kumimoji="1" lang="en-US" altLang="ko-KR" sz="32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SNS</a:t>
            </a:r>
            <a:r>
              <a:rPr kumimoji="1" lang="ko-KR" altLang="en-US" sz="32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가 </a:t>
            </a:r>
            <a:r>
              <a:rPr kumimoji="1" lang="ko-KR" altLang="en-US" sz="3200" b="1" dirty="0" err="1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아니여서</a:t>
            </a:r>
            <a:r>
              <a:rPr kumimoji="1" lang="ko-KR" altLang="en-US" sz="32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사생활 및 개인정보가 보호 된다</a:t>
            </a:r>
            <a:r>
              <a:rPr kumimoji="1" lang="en-US" altLang="ko-KR" sz="32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</a:t>
            </a:r>
            <a:endParaRPr kumimoji="1" lang="ko-KR" altLang="en-US" sz="3200" b="1" dirty="0"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A3FDD9-08CD-4B0B-9AAF-25760B4447E1}"/>
              </a:ext>
            </a:extLst>
          </p:cNvPr>
          <p:cNvSpPr txBox="1"/>
          <p:nvPr/>
        </p:nvSpPr>
        <p:spPr>
          <a:xfrm>
            <a:off x="15274282" y="9023199"/>
            <a:ext cx="49335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ea typeface="SamsungOneKoreanOTF 400" panose="020B0503030303020204"/>
              </a:rPr>
              <a:t>슬랙은</a:t>
            </a:r>
            <a:r>
              <a:rPr lang="ko-KR" altLang="en-US" sz="2800" b="1" dirty="0">
                <a:ea typeface="SamsungOneKoreanOTF 400" panose="020B0503030303020204"/>
              </a:rPr>
              <a:t> 모바일 알림 설정 기능을 아래의 </a:t>
            </a:r>
            <a:r>
              <a:rPr lang="en-US" altLang="ko-KR" sz="2800" b="1" dirty="0">
                <a:ea typeface="SamsungOneKoreanOTF 400" panose="020B0503030303020204"/>
              </a:rPr>
              <a:t>5</a:t>
            </a:r>
            <a:r>
              <a:rPr lang="ko-KR" altLang="en-US" sz="2800" b="1" dirty="0">
                <a:ea typeface="SamsungOneKoreanOTF 400" panose="020B0503030303020204"/>
              </a:rPr>
              <a:t>가지로 세분화했다</a:t>
            </a:r>
            <a:r>
              <a:rPr lang="en-US" altLang="ko-KR" sz="2800" b="1" dirty="0">
                <a:ea typeface="SamsungOneKoreanOTF 400" panose="020B0503030303020204"/>
              </a:rPr>
              <a:t>.</a:t>
            </a:r>
          </a:p>
          <a:p>
            <a:endParaRPr lang="en-US" altLang="ko-KR" sz="2800" b="1" dirty="0">
              <a:ea typeface="SamsungOneKoreanOTF 400" panose="020B0503030303020204"/>
            </a:endParaRPr>
          </a:p>
          <a:p>
            <a:r>
              <a:rPr lang="en-US" altLang="ko-KR" sz="2800" b="1" dirty="0">
                <a:ea typeface="SamsungOneKoreanOTF 400" panose="020B0503030303020204"/>
              </a:rPr>
              <a:t>1) </a:t>
            </a:r>
            <a:r>
              <a:rPr lang="ko-KR" altLang="en-US" sz="2800" b="1" dirty="0">
                <a:ea typeface="SamsungOneKoreanOTF 400" panose="020B0503030303020204"/>
              </a:rPr>
              <a:t>해당 채널의 모든 내용 </a:t>
            </a:r>
            <a:br>
              <a:rPr lang="ko-KR" altLang="en-US" sz="2800" b="1" dirty="0">
                <a:ea typeface="SamsungOneKoreanOTF 400" panose="020B0503030303020204"/>
              </a:rPr>
            </a:br>
            <a:r>
              <a:rPr lang="en-US" altLang="ko-KR" sz="2800" b="1" dirty="0">
                <a:ea typeface="SamsungOneKoreanOTF 400" panose="020B0503030303020204"/>
              </a:rPr>
              <a:t>2) </a:t>
            </a:r>
            <a:r>
              <a:rPr lang="ko-KR" altLang="en-US" sz="2800" b="1" dirty="0">
                <a:ea typeface="SamsungOneKoreanOTF 400" panose="020B0503030303020204"/>
              </a:rPr>
              <a:t>나의 아이디를 언급할 경우 </a:t>
            </a:r>
            <a:r>
              <a:rPr lang="en-US" altLang="ko-KR" sz="2800" b="1" dirty="0">
                <a:ea typeface="SamsungOneKoreanOTF 400" panose="020B0503030303020204"/>
              </a:rPr>
              <a:t>(</a:t>
            </a:r>
            <a:r>
              <a:rPr lang="ko-KR" altLang="en-US" sz="2800" b="1" dirty="0">
                <a:ea typeface="SamsungOneKoreanOTF 400" panose="020B0503030303020204"/>
              </a:rPr>
              <a:t>예시</a:t>
            </a:r>
            <a:r>
              <a:rPr lang="en-US" altLang="ko-KR" sz="2800" b="1" dirty="0">
                <a:ea typeface="SamsungOneKoreanOTF 400" panose="020B0503030303020204"/>
              </a:rPr>
              <a:t>: @</a:t>
            </a:r>
            <a:r>
              <a:rPr lang="en-US" altLang="ko-KR" sz="2800" b="1" dirty="0" err="1">
                <a:ea typeface="SamsungOneKoreanOTF 400" panose="020B0503030303020204"/>
              </a:rPr>
              <a:t>jjin</a:t>
            </a:r>
            <a:r>
              <a:rPr lang="en-US" altLang="ko-KR" sz="2800" b="1" dirty="0">
                <a:ea typeface="SamsungOneKoreanOTF 400" panose="020B0503030303020204"/>
              </a:rPr>
              <a:t>:</a:t>
            </a:r>
            <a:r>
              <a:rPr lang="ko-KR" altLang="en-US" sz="2800" b="1" dirty="0" err="1">
                <a:ea typeface="SamsungOneKoreanOTF 400" panose="020B0503030303020204"/>
              </a:rPr>
              <a:t>검토부탁드려요</a:t>
            </a:r>
            <a:r>
              <a:rPr lang="en-US" altLang="ko-KR" sz="2800" b="1" dirty="0">
                <a:ea typeface="SamsungOneKoreanOTF 400" panose="020B0503030303020204"/>
              </a:rPr>
              <a:t>) </a:t>
            </a:r>
            <a:br>
              <a:rPr lang="en-US" altLang="ko-KR" sz="2800" b="1" dirty="0">
                <a:ea typeface="SamsungOneKoreanOTF 400" panose="020B0503030303020204"/>
              </a:rPr>
            </a:br>
            <a:r>
              <a:rPr lang="en-US" altLang="ko-KR" sz="2800" b="1" dirty="0">
                <a:ea typeface="SamsungOneKoreanOTF 400" panose="020B0503030303020204"/>
              </a:rPr>
              <a:t>3) </a:t>
            </a:r>
            <a:r>
              <a:rPr lang="ko-KR" altLang="en-US" sz="2800" b="1" dirty="0">
                <a:ea typeface="SamsungOneKoreanOTF 400" panose="020B0503030303020204"/>
              </a:rPr>
              <a:t>사전에 지정해둔 중요 단어</a:t>
            </a:r>
            <a:r>
              <a:rPr lang="en-US" altLang="ko-KR" sz="2800" b="1" dirty="0">
                <a:ea typeface="SamsungOneKoreanOTF 400" panose="020B0503030303020204"/>
              </a:rPr>
              <a:t>(</a:t>
            </a:r>
            <a:r>
              <a:rPr lang="ko-KR" altLang="en-US" sz="2800" b="1" dirty="0">
                <a:ea typeface="SamsungOneKoreanOTF 400" panose="020B0503030303020204"/>
              </a:rPr>
              <a:t>예</a:t>
            </a:r>
            <a:r>
              <a:rPr lang="en-US" altLang="ko-KR" sz="2800" b="1" dirty="0">
                <a:ea typeface="SamsungOneKoreanOTF 400" panose="020B0503030303020204"/>
              </a:rPr>
              <a:t>:</a:t>
            </a:r>
            <a:r>
              <a:rPr lang="ko-KR" altLang="en-US" sz="2800" b="1" dirty="0">
                <a:ea typeface="SamsungOneKoreanOTF 400" panose="020B0503030303020204"/>
              </a:rPr>
              <a:t>보안</a:t>
            </a:r>
            <a:r>
              <a:rPr lang="en-US" altLang="ko-KR" sz="2800" b="1" dirty="0">
                <a:ea typeface="SamsungOneKoreanOTF 400" panose="020B0503030303020204"/>
              </a:rPr>
              <a:t>)</a:t>
            </a:r>
            <a:r>
              <a:rPr lang="ko-KR" altLang="en-US" sz="2800" b="1" dirty="0">
                <a:ea typeface="SamsungOneKoreanOTF 400" panose="020B0503030303020204"/>
              </a:rPr>
              <a:t>를 언급할 경우 </a:t>
            </a:r>
            <a:br>
              <a:rPr lang="ko-KR" altLang="en-US" sz="2800" b="1" dirty="0">
                <a:ea typeface="SamsungOneKoreanOTF 400" panose="020B0503030303020204"/>
              </a:rPr>
            </a:br>
            <a:r>
              <a:rPr lang="en-US" altLang="ko-KR" sz="2800" b="1" dirty="0">
                <a:ea typeface="SamsungOneKoreanOTF 400" panose="020B0503030303020204"/>
              </a:rPr>
              <a:t>4) 1:1 </a:t>
            </a:r>
            <a:r>
              <a:rPr lang="ko-KR" altLang="en-US" sz="2800" b="1" dirty="0">
                <a:ea typeface="SamsungOneKoreanOTF 400" panose="020B0503030303020204"/>
              </a:rPr>
              <a:t>메시지인 경우 </a:t>
            </a:r>
            <a:br>
              <a:rPr lang="ko-KR" altLang="en-US" sz="2800" b="1" dirty="0">
                <a:ea typeface="SamsungOneKoreanOTF 400" panose="020B0503030303020204"/>
              </a:rPr>
            </a:br>
            <a:r>
              <a:rPr lang="en-US" altLang="ko-KR" sz="2800" b="1" dirty="0">
                <a:ea typeface="SamsungOneKoreanOTF 400" panose="020B0503030303020204"/>
              </a:rPr>
              <a:t>5) </a:t>
            </a:r>
            <a:r>
              <a:rPr lang="ko-KR" altLang="en-US" sz="2800" b="1" dirty="0">
                <a:ea typeface="SamsungOneKoreanOTF 400" panose="020B0503030303020204"/>
              </a:rPr>
              <a:t>알림 끔</a:t>
            </a:r>
          </a:p>
        </p:txBody>
      </p:sp>
    </p:spTree>
    <p:extLst>
      <p:ext uri="{BB962C8B-B14F-4D97-AF65-F5344CB8AC3E}">
        <p14:creationId xmlns:p14="http://schemas.microsoft.com/office/powerpoint/2010/main" val="1301596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7_Galaxy_Note9_Lifestyle_Images.jpg" descr="17_Galaxy_Note9_Lifestyle_Images.jpg">
            <a:extLst>
              <a:ext uri="{FF2B5EF4-FFF2-40B4-BE49-F238E27FC236}">
                <a16:creationId xmlns:a16="http://schemas.microsoft.com/office/drawing/2014/main" id="{75E16F28-90B6-3944-83B9-10C00CDA7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1015" r="273" b="5925"/>
          <a:stretch/>
        </p:blipFill>
        <p:spPr>
          <a:xfrm flipH="1">
            <a:off x="0" y="0"/>
            <a:ext cx="24382412" cy="1211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6BD7D-1A82-FD4B-AAAD-965AC8D09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6"/>
          <a:stretch/>
        </p:blipFill>
        <p:spPr>
          <a:xfrm>
            <a:off x="0" y="6750424"/>
            <a:ext cx="24382413" cy="6965129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316249" y="8482765"/>
            <a:ext cx="70243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Slack &amp; Git</a:t>
            </a:r>
            <a:endParaRPr lang="en" altLang="ko-KR" sz="12000" b="1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3" name="삼성 원폰트 코리아…">
            <a:extLst>
              <a:ext uri="{FF2B5EF4-FFF2-40B4-BE49-F238E27FC236}">
                <a16:creationId xmlns:a16="http://schemas.microsoft.com/office/drawing/2014/main" id="{AC74B91F-BAD3-0D48-84A8-AD7FFFB97592}"/>
              </a:ext>
            </a:extLst>
          </p:cNvPr>
          <p:cNvSpPr txBox="1"/>
          <p:nvPr/>
        </p:nvSpPr>
        <p:spPr>
          <a:xfrm>
            <a:off x="1415755" y="10473502"/>
            <a:ext cx="81111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앞으로 </a:t>
            </a:r>
            <a:r>
              <a:rPr lang="en-US" altLang="ko-KR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slack</a:t>
            </a: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과 </a:t>
            </a:r>
            <a:r>
              <a:rPr lang="en-US" altLang="ko-KR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git </a:t>
            </a: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사용 방안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F2A7C-37C2-DA4A-87FE-AE7754F886F1}"/>
              </a:ext>
            </a:extLst>
          </p:cNvPr>
          <p:cNvSpPr txBox="1"/>
          <p:nvPr/>
        </p:nvSpPr>
        <p:spPr>
          <a:xfrm>
            <a:off x="1362897" y="11508484"/>
            <a:ext cx="21903956" cy="164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앞으로 모든 공지사항과 수업에 관련된 질문 또는 잡담은 카카오톡이 아닌 </a:t>
            </a:r>
            <a:r>
              <a:rPr kumimoji="1" lang="en-US" altLang="ko-KR" b="1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Slcak</a:t>
            </a:r>
            <a:r>
              <a:rPr kumimoji="1" lang="ko-KR" altLang="en-US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으로만 진행할 예정</a:t>
            </a:r>
            <a:endParaRPr kumimoji="1" lang="en-US" altLang="ko-KR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모든 과제 검사는 </a:t>
            </a:r>
            <a:r>
              <a:rPr kumimoji="1" lang="en-US" altLang="ko-KR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git hub</a:t>
            </a:r>
            <a:r>
              <a:rPr kumimoji="1" lang="ko-KR" altLang="en-US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으로 이뤄질 예정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FC9931-7A44-E74A-8DE7-34C025AA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19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A98959-A38D-AD44-B717-75B271EA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04" y="-28575"/>
            <a:ext cx="24436281" cy="13745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524DFE-CFEE-0741-A42A-04C0903013D6}"/>
              </a:ext>
            </a:extLst>
          </p:cNvPr>
          <p:cNvSpPr txBox="1"/>
          <p:nvPr/>
        </p:nvSpPr>
        <p:spPr>
          <a:xfrm>
            <a:off x="7696217" y="6026721"/>
            <a:ext cx="13195835" cy="3893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Bixby,</a:t>
            </a:r>
            <a:r>
              <a:rPr kumimoji="1" lang="ko-KR" altLang="en-US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 </a:t>
            </a:r>
            <a:r>
              <a:rPr kumimoji="1" lang="en-US" altLang="ko-KR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Bixby</a:t>
            </a:r>
            <a:r>
              <a:rPr kumimoji="1" lang="ko-KR" altLang="en-US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 </a:t>
            </a:r>
            <a:r>
              <a:rPr kumimoji="1" lang="en-US" altLang="ko-KR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Developer</a:t>
            </a:r>
            <a:r>
              <a:rPr kumimoji="1" lang="ko-KR" altLang="en-US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 </a:t>
            </a:r>
            <a:r>
              <a:rPr kumimoji="1" lang="en-US" altLang="ko-KR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Studio,</a:t>
            </a:r>
            <a:r>
              <a:rPr kumimoji="1" lang="ko-KR" altLang="en-US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 캡슐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2D655-5A2A-5A4E-97CB-70A81121C4E5}"/>
              </a:ext>
            </a:extLst>
          </p:cNvPr>
          <p:cNvSpPr txBox="1"/>
          <p:nvPr/>
        </p:nvSpPr>
        <p:spPr>
          <a:xfrm>
            <a:off x="14856733" y="9919966"/>
            <a:ext cx="938017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60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2019.08.24</a:t>
            </a:r>
            <a:endParaRPr kumimoji="1" lang="ko-KR" altLang="en-US" sz="6000" b="1" dirty="0">
              <a:solidFill>
                <a:schemeClr val="bg1"/>
              </a:solidFill>
              <a:latin typeface="SamsungOneKoreanOTF 700" panose="020B0503030303020204" pitchFamily="34" charset="-127"/>
              <a:ea typeface="SamsungOneKoreanOTF 700" panose="020B0503030303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12B34D-8BA4-6D4E-9C9D-635226A2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19670-701C-9F42-8A4F-463D775A4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6" y="700833"/>
            <a:ext cx="2815455" cy="433645"/>
          </a:xfrm>
          <a:prstGeom prst="rect">
            <a:avLst/>
          </a:prstGeom>
        </p:spPr>
      </p:pic>
      <p:sp>
        <p:nvSpPr>
          <p:cNvPr id="22" name="삼성 원폰트 코리아…">
            <a:extLst>
              <a:ext uri="{FF2B5EF4-FFF2-40B4-BE49-F238E27FC236}">
                <a16:creationId xmlns:a16="http://schemas.microsoft.com/office/drawing/2014/main" id="{32BC64B0-8D04-1A4E-BE11-2C80DE8F19F0}"/>
              </a:ext>
            </a:extLst>
          </p:cNvPr>
          <p:cNvSpPr txBox="1"/>
          <p:nvPr/>
        </p:nvSpPr>
        <p:spPr>
          <a:xfrm>
            <a:off x="6722095" y="2384698"/>
            <a:ext cx="8359661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23000" b="1" dirty="0">
                <a:solidFill>
                  <a:schemeClr val="bg1"/>
                </a:solidFill>
                <a:latin typeface="Samsung Sharp Sans" pitchFamily="2" charset="0"/>
                <a:cs typeface="Samsung Sharp Sans" pitchFamily="2" charset="0"/>
              </a:rPr>
              <a:t>Class 5</a:t>
            </a:r>
            <a:endParaRPr lang="ko-KR" altLang="en-US" sz="23000" b="1" dirty="0">
              <a:solidFill>
                <a:schemeClr val="bg1"/>
              </a:solidFill>
              <a:latin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24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7FE724-0FA8-A645-855B-C03A809C6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2"/>
          <a:stretch/>
        </p:blipFill>
        <p:spPr>
          <a:xfrm>
            <a:off x="6400800" y="446"/>
            <a:ext cx="17981613" cy="13715107"/>
          </a:xfrm>
          <a:prstGeom prst="rect">
            <a:avLst/>
          </a:prstGeom>
        </p:spPr>
      </p:pic>
      <p:sp>
        <p:nvSpPr>
          <p:cNvPr id="16" name="삼성 원폰트 코리아…">
            <a:extLst>
              <a:ext uri="{FF2B5EF4-FFF2-40B4-BE49-F238E27FC236}">
                <a16:creationId xmlns:a16="http://schemas.microsoft.com/office/drawing/2014/main" id="{CE65991A-B81C-044F-8B4D-E5FD7DE52927}"/>
              </a:ext>
            </a:extLst>
          </p:cNvPr>
          <p:cNvSpPr txBox="1"/>
          <p:nvPr/>
        </p:nvSpPr>
        <p:spPr>
          <a:xfrm>
            <a:off x="1119737" y="570736"/>
            <a:ext cx="990476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96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Bixby</a:t>
            </a:r>
            <a:r>
              <a:rPr lang="ko-KR" altLang="en-US" sz="96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란 무엇인가</a:t>
            </a:r>
            <a:r>
              <a:rPr lang="en-US" altLang="ko-KR" sz="96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?</a:t>
            </a:r>
            <a:endParaRPr lang="en" altLang="ko-KR" sz="9600" b="1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7" name="삼성 원폰트 코리아…">
            <a:extLst>
              <a:ext uri="{FF2B5EF4-FFF2-40B4-BE49-F238E27FC236}">
                <a16:creationId xmlns:a16="http://schemas.microsoft.com/office/drawing/2014/main" id="{652034AA-1017-F046-A7BB-654DACE0EDC9}"/>
              </a:ext>
            </a:extLst>
          </p:cNvPr>
          <p:cNvSpPr txBox="1"/>
          <p:nvPr/>
        </p:nvSpPr>
        <p:spPr>
          <a:xfrm>
            <a:off x="1393685" y="2913893"/>
            <a:ext cx="56064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4800" b="1" dirty="0"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What is the Bixby?</a:t>
            </a:r>
            <a:endParaRPr lang="ko-KR" altLang="en-US" sz="4800" b="1" dirty="0">
              <a:latin typeface="SamsungOneKoreanOTF 600" panose="020B0503030303020204" pitchFamily="34" charset="-127"/>
              <a:ea typeface="SamsungOneKoreanOTF 600" panose="020B0503030303020204" pitchFamily="34" charset="-127"/>
              <a:sym typeface="SamsungOneKoreanOTF 70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1D2034-C1BB-D649-841F-7DF7C41089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751"/>
          <a:stretch/>
        </p:blipFill>
        <p:spPr>
          <a:xfrm>
            <a:off x="9778724" y="1722738"/>
            <a:ext cx="14603689" cy="12084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2BCF2C-43AF-EB45-814E-05AB0C3C5B4B}"/>
              </a:ext>
            </a:extLst>
          </p:cNvPr>
          <p:cNvSpPr txBox="1"/>
          <p:nvPr/>
        </p:nvSpPr>
        <p:spPr>
          <a:xfrm>
            <a:off x="1331635" y="4969216"/>
            <a:ext cx="6500400" cy="415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빅스비는</a:t>
            </a:r>
            <a:r>
              <a:rPr lang="ko-KR" altLang="en-US" b="1" dirty="0"/>
              <a:t> 삼성전자가 자체 개발한 음성 인식 플랫폼으로</a:t>
            </a:r>
            <a:r>
              <a:rPr lang="en-US" altLang="ko-KR" b="1" dirty="0"/>
              <a:t>, 2017</a:t>
            </a:r>
            <a:r>
              <a:rPr lang="ko-KR" altLang="en-US" b="1" dirty="0"/>
              <a:t>년 </a:t>
            </a:r>
            <a:r>
              <a:rPr lang="en-US" altLang="ko-KR" b="1" dirty="0"/>
              <a:t>3</a:t>
            </a:r>
            <a:r>
              <a:rPr lang="ko-KR" altLang="en-US" b="1" dirty="0"/>
              <a:t>월 </a:t>
            </a:r>
            <a:r>
              <a:rPr lang="en-US" altLang="ko-KR" b="1" dirty="0"/>
              <a:t>29</a:t>
            </a:r>
            <a:r>
              <a:rPr lang="ko-KR" altLang="en-US" b="1" dirty="0"/>
              <a:t>일 공개된 삼성전자의 갤럭시 </a:t>
            </a:r>
            <a:r>
              <a:rPr lang="en-US" altLang="ko-KR" b="1" dirty="0"/>
              <a:t>S8</a:t>
            </a:r>
            <a:r>
              <a:rPr lang="ko-KR" altLang="en-US" b="1" dirty="0"/>
              <a:t>에 탑재된 인공지능 가상 비서이다</a:t>
            </a:r>
            <a:r>
              <a:rPr lang="en-US" altLang="ko-KR" b="1" dirty="0"/>
              <a:t>.</a:t>
            </a:r>
            <a:endParaRPr kumimoji="1" lang="ko-KR" altLang="en-US" sz="3200" b="1" dirty="0"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A311A9-69AA-834E-9834-5BD6AF41C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83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635CA2-3C0F-0D47-8CE1-42A00C94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1"/>
          <a:stretch/>
        </p:blipFill>
        <p:spPr>
          <a:xfrm>
            <a:off x="7207624" y="446"/>
            <a:ext cx="17174789" cy="13715107"/>
          </a:xfrm>
          <a:prstGeom prst="rect">
            <a:avLst/>
          </a:prstGeom>
        </p:spPr>
      </p:pic>
      <p:sp>
        <p:nvSpPr>
          <p:cNvPr id="16" name="삼성 원폰트 코리아…">
            <a:extLst>
              <a:ext uri="{FF2B5EF4-FFF2-40B4-BE49-F238E27FC236}">
                <a16:creationId xmlns:a16="http://schemas.microsoft.com/office/drawing/2014/main" id="{CE65991A-B81C-044F-8B4D-E5FD7DE52927}"/>
              </a:ext>
            </a:extLst>
          </p:cNvPr>
          <p:cNvSpPr txBox="1"/>
          <p:nvPr/>
        </p:nvSpPr>
        <p:spPr>
          <a:xfrm>
            <a:off x="1302851" y="1722737"/>
            <a:ext cx="6971460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캡슐이란</a:t>
            </a:r>
            <a:r>
              <a:rPr lang="en-US" altLang="ko-KR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?</a:t>
            </a:r>
            <a:endParaRPr lang="en" altLang="ko-KR" sz="12000" b="1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7" name="삼성 원폰트 코리아…">
            <a:extLst>
              <a:ext uri="{FF2B5EF4-FFF2-40B4-BE49-F238E27FC236}">
                <a16:creationId xmlns:a16="http://schemas.microsoft.com/office/drawing/2014/main" id="{652034AA-1017-F046-A7BB-654DACE0EDC9}"/>
              </a:ext>
            </a:extLst>
          </p:cNvPr>
          <p:cNvSpPr txBox="1"/>
          <p:nvPr/>
        </p:nvSpPr>
        <p:spPr>
          <a:xfrm>
            <a:off x="1402357" y="3746131"/>
            <a:ext cx="420788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4800" b="1" dirty="0"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Bixby Capsule</a:t>
            </a:r>
            <a:endParaRPr lang="ko-KR" altLang="en-US" sz="4800" b="1" dirty="0">
              <a:latin typeface="SamsungOneKoreanOTF 600" panose="020B0503030303020204" pitchFamily="34" charset="-127"/>
              <a:ea typeface="SamsungOneKoreanOTF 600" panose="020B0503030303020204" pitchFamily="34" charset="-127"/>
              <a:sym typeface="SamsungOneKoreanOTF 7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9B79FC-F195-A343-9A39-D3C65BE0886D}"/>
              </a:ext>
            </a:extLst>
          </p:cNvPr>
          <p:cNvSpPr txBox="1"/>
          <p:nvPr/>
        </p:nvSpPr>
        <p:spPr>
          <a:xfrm>
            <a:off x="1378528" y="5189838"/>
            <a:ext cx="8143160" cy="664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400" b="1" dirty="0" err="1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빅스비</a:t>
            </a:r>
            <a:r>
              <a:rPr lang="ko-KR" altLang="en-US" sz="4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플랫폼에서 사용할 수 있는 어플</a:t>
            </a:r>
            <a:endParaRPr lang="en-US" altLang="ko-KR" sz="4400" b="1" dirty="0"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4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Bixby</a:t>
            </a:r>
            <a:r>
              <a:rPr kumimoji="1" lang="ko-KR" altLang="en-US" sz="4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en-US" altLang="ko-KR" sz="4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Developer</a:t>
            </a:r>
            <a:r>
              <a:rPr kumimoji="1" lang="ko-KR" altLang="en-US" sz="4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en-US" altLang="ko-KR" sz="4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Studio</a:t>
            </a:r>
            <a:r>
              <a:rPr kumimoji="1" lang="ko-KR" altLang="en-US" sz="4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를 이용해</a:t>
            </a:r>
            <a:r>
              <a:rPr kumimoji="1" lang="en-US" altLang="ko-KR" sz="4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ko-KR" altLang="en-US" sz="4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모든 개발자가 개발 가능</a:t>
            </a:r>
            <a:endParaRPr kumimoji="1" lang="en-US" altLang="ko-KR" sz="4400" b="1" dirty="0"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49B5BDC-457C-2340-B9F4-5DC06DF8E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967"/>
          <a:stretch/>
        </p:blipFill>
        <p:spPr>
          <a:xfrm>
            <a:off x="12044179" y="2697363"/>
            <a:ext cx="10245450" cy="11018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A4708C-7ED7-B74F-B200-10954BA4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9D8844-DF2A-4E7C-B3BA-B35C3D61CBAF}"/>
              </a:ext>
            </a:extLst>
          </p:cNvPr>
          <p:cNvSpPr/>
          <p:nvPr/>
        </p:nvSpPr>
        <p:spPr>
          <a:xfrm>
            <a:off x="7116417" y="446"/>
            <a:ext cx="17265995" cy="140137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0C3B4-8CFF-2B43-BA23-C5134CFD6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88"/>
          <a:stretch/>
        </p:blipFill>
        <p:spPr>
          <a:xfrm>
            <a:off x="1" y="446"/>
            <a:ext cx="11779624" cy="137151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478A75-6D33-084E-9D9D-34D9A1E1CBA7}"/>
              </a:ext>
            </a:extLst>
          </p:cNvPr>
          <p:cNvSpPr txBox="1"/>
          <p:nvPr/>
        </p:nvSpPr>
        <p:spPr>
          <a:xfrm>
            <a:off x="1248596" y="5695426"/>
            <a:ext cx="8505702" cy="838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약력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2018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년 대한민국인재상 수상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년 </a:t>
            </a: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월 광덕고등학교 졸업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년 </a:t>
            </a: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3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월 중앙대학교 소프트웨어대학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소프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    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              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트웨어학부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입학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년 </a:t>
            </a: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4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월 전국 수소 충전소 알림이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프로젝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              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트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진행중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년 </a:t>
            </a: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6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월 삼성전자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빅스비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캡슐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챌린지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입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               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선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년 </a:t>
            </a: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8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월 </a:t>
            </a:r>
            <a:r>
              <a:rPr kumimoji="1" lang="en-US" altLang="ko-KR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NTC </a:t>
            </a:r>
            <a:r>
              <a:rPr kumimoji="1" lang="ko-KR" altLang="en-US" sz="32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소속사 계약</a:t>
            </a:r>
            <a:endParaRPr kumimoji="1" lang="en-US" altLang="ko-KR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32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</p:txBody>
      </p:sp>
      <p:sp>
        <p:nvSpPr>
          <p:cNvPr id="19" name="삼성 원폰트 코리아…">
            <a:extLst>
              <a:ext uri="{FF2B5EF4-FFF2-40B4-BE49-F238E27FC236}">
                <a16:creationId xmlns:a16="http://schemas.microsoft.com/office/drawing/2014/main" id="{A360DCC8-211A-FF45-B4C3-AED7ACB3402B}"/>
              </a:ext>
            </a:extLst>
          </p:cNvPr>
          <p:cNvSpPr txBox="1"/>
          <p:nvPr/>
        </p:nvSpPr>
        <p:spPr>
          <a:xfrm>
            <a:off x="1289453" y="1722737"/>
            <a:ext cx="5414944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12000" b="1" dirty="0">
                <a:solidFill>
                  <a:schemeClr val="bg1"/>
                </a:solidFill>
                <a:latin typeface="Samsung Sharp Sans"/>
                <a:ea typeface="Samsung Sharp Sans" pitchFamily="2" charset="0"/>
                <a:cs typeface="Samsung Sharp Sans" pitchFamily="2" charset="0"/>
              </a:rPr>
              <a:t>채 현 서</a:t>
            </a:r>
            <a:endParaRPr sz="12000" b="1" dirty="0">
              <a:solidFill>
                <a:schemeClr val="bg1"/>
              </a:solidFill>
              <a:latin typeface="Samsung Sharp Sans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20" name="삼성 원폰트 코리아…">
            <a:extLst>
              <a:ext uri="{FF2B5EF4-FFF2-40B4-BE49-F238E27FC236}">
                <a16:creationId xmlns:a16="http://schemas.microsoft.com/office/drawing/2014/main" id="{3F275076-EF17-F84E-97ED-D43CC0859CFB}"/>
              </a:ext>
            </a:extLst>
          </p:cNvPr>
          <p:cNvSpPr txBox="1"/>
          <p:nvPr/>
        </p:nvSpPr>
        <p:spPr>
          <a:xfrm>
            <a:off x="1289453" y="3746131"/>
            <a:ext cx="9153147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중앙대학교 소프트웨어학부 소속</a:t>
            </a:r>
            <a:endParaRPr lang="en-US" altLang="ko-KR" sz="4800" b="1" dirty="0">
              <a:solidFill>
                <a:schemeClr val="bg1"/>
              </a:solidFill>
              <a:latin typeface="SamsungOneKoreanOTF 600" panose="020B0503030303020204" pitchFamily="34" charset="-127"/>
              <a:ea typeface="SamsungOneKoreanOTF 600" panose="020B0503030303020204" pitchFamily="34" charset="-127"/>
              <a:sym typeface="SamsungOneKoreanOTF 700"/>
            </a:endParaRPr>
          </a:p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NTC (MCM </a:t>
            </a: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소속사</a:t>
            </a:r>
            <a:r>
              <a:rPr lang="en-US" altLang="ko-KR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) </a:t>
            </a: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소속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35194A-18FB-438E-B873-7CB02EE1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906" y="607053"/>
            <a:ext cx="9797143" cy="1371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71122F-6679-44EB-9D2F-8997A976D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9786" y="607053"/>
            <a:ext cx="4422701" cy="6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5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701DA65D-5593-4D20-A4BB-D8F6A1E5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30" y="2570185"/>
            <a:ext cx="19241314" cy="108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669924" y="561640"/>
            <a:ext cx="14986860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Bixby</a:t>
            </a:r>
            <a:r>
              <a:rPr lang="ko-KR" altLang="en-US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120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Developer Studio</a:t>
            </a:r>
            <a:endParaRPr lang="en" altLang="ko-KR" sz="12000" b="1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A567E2-6948-9E4E-A999-B98C4D112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BBF735-8EF3-0D42-B513-0EC852E4A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4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D5CC5E-C3EA-4594-B09E-9705A3221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68"/>
          <a:stretch/>
        </p:blipFill>
        <p:spPr>
          <a:xfrm>
            <a:off x="0" y="-1"/>
            <a:ext cx="24529774" cy="137765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6BD7D-1A82-FD4B-AAAD-965AC8D09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6"/>
          <a:stretch/>
        </p:blipFill>
        <p:spPr>
          <a:xfrm>
            <a:off x="0" y="6750424"/>
            <a:ext cx="24382413" cy="6965129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316249" y="8482765"/>
            <a:ext cx="13732990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12000" b="1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Bixbydevelopers.com</a:t>
            </a:r>
            <a:endParaRPr lang="en" altLang="ko-KR" sz="12000" b="1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3" name="삼성 원폰트 코리아…">
            <a:extLst>
              <a:ext uri="{FF2B5EF4-FFF2-40B4-BE49-F238E27FC236}">
                <a16:creationId xmlns:a16="http://schemas.microsoft.com/office/drawing/2014/main" id="{AC74B91F-BAD3-0D48-84A8-AD7FFFB97592}"/>
              </a:ext>
            </a:extLst>
          </p:cNvPr>
          <p:cNvSpPr txBox="1"/>
          <p:nvPr/>
        </p:nvSpPr>
        <p:spPr>
          <a:xfrm>
            <a:off x="1415755" y="10473502"/>
            <a:ext cx="1368355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4800" b="1" dirty="0" err="1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빅스비</a:t>
            </a: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 스튜디오 다운 및 </a:t>
            </a:r>
            <a:r>
              <a:rPr lang="en-US" altLang="ko-KR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Developer Center </a:t>
            </a: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F2A7C-37C2-DA4A-87FE-AE7754F886F1}"/>
              </a:ext>
            </a:extLst>
          </p:cNvPr>
          <p:cNvSpPr txBox="1"/>
          <p:nvPr/>
        </p:nvSpPr>
        <p:spPr>
          <a:xfrm>
            <a:off x="1362897" y="11508484"/>
            <a:ext cx="21903956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위 사이트는 </a:t>
            </a:r>
            <a:r>
              <a:rPr kumimoji="1" lang="en-US" altLang="ko-KR" sz="3200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bixby</a:t>
            </a:r>
            <a:r>
              <a:rPr kumimoji="1" lang="en-US" altLang="ko-KR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ko-KR" altLang="en-US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개발자 센터 사이트입니다</a:t>
            </a:r>
            <a:r>
              <a:rPr kumimoji="1" lang="en-US" altLang="ko-KR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 </a:t>
            </a:r>
            <a:r>
              <a:rPr kumimoji="1" lang="ko-KR" altLang="en-US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여기서 </a:t>
            </a:r>
            <a:r>
              <a:rPr kumimoji="1" lang="ko-KR" altLang="en-US" sz="3200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빅스비</a:t>
            </a:r>
            <a:r>
              <a:rPr kumimoji="1" lang="ko-KR" altLang="en-US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스튜디오를 다운받을 수 있고</a:t>
            </a:r>
            <a:r>
              <a:rPr kumimoji="1" lang="en-US" altLang="ko-KR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, References </a:t>
            </a:r>
            <a:r>
              <a:rPr kumimoji="1" lang="ko-KR" altLang="en-US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확인 등 다양한 것을 할 수 있습니다</a:t>
            </a:r>
            <a:r>
              <a:rPr kumimoji="1" lang="en-US" altLang="ko-KR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 </a:t>
            </a:r>
            <a:r>
              <a:rPr kumimoji="1" lang="ko-KR" altLang="en-US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또한 </a:t>
            </a:r>
            <a:r>
              <a:rPr kumimoji="1" lang="ko-KR" altLang="en-US" sz="3200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마켓플레이스에</a:t>
            </a:r>
            <a:r>
              <a:rPr kumimoji="1" lang="ko-KR" altLang="en-US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등록할 때도 여기서 이뤄집니다</a:t>
            </a:r>
            <a:r>
              <a:rPr kumimoji="1" lang="en-US" altLang="ko-KR" sz="32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</a:t>
            </a:r>
            <a:endParaRPr kumimoji="1" lang="ko-KR" altLang="en-US" sz="3200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FC9931-7A44-E74A-8DE7-34C025AA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5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635CA2-3C0F-0D47-8CE1-42A00C94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1"/>
          <a:stretch/>
        </p:blipFill>
        <p:spPr>
          <a:xfrm>
            <a:off x="7207624" y="446"/>
            <a:ext cx="17174789" cy="13715107"/>
          </a:xfrm>
          <a:prstGeom prst="rect">
            <a:avLst/>
          </a:prstGeom>
        </p:spPr>
      </p:pic>
      <p:sp>
        <p:nvSpPr>
          <p:cNvPr id="16" name="삼성 원폰트 코리아…">
            <a:extLst>
              <a:ext uri="{FF2B5EF4-FFF2-40B4-BE49-F238E27FC236}">
                <a16:creationId xmlns:a16="http://schemas.microsoft.com/office/drawing/2014/main" id="{CE65991A-B81C-044F-8B4D-E5FD7DE52927}"/>
              </a:ext>
            </a:extLst>
          </p:cNvPr>
          <p:cNvSpPr txBox="1"/>
          <p:nvPr/>
        </p:nvSpPr>
        <p:spPr>
          <a:xfrm>
            <a:off x="994491" y="789777"/>
            <a:ext cx="1480052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6600" b="1" dirty="0" err="1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빅스비</a:t>
            </a:r>
            <a:r>
              <a:rPr lang="ko-KR" altLang="en-US" sz="66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언어는 무엇으로 이뤄져 있을까</a:t>
            </a:r>
            <a:r>
              <a:rPr lang="en-US" altLang="ko-KR" sz="6600" b="1" dirty="0"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?</a:t>
            </a:r>
            <a:endParaRPr lang="en" altLang="ko-KR" sz="6600" b="1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9B79FC-F195-A343-9A39-D3C65BE0886D}"/>
              </a:ext>
            </a:extLst>
          </p:cNvPr>
          <p:cNvSpPr txBox="1"/>
          <p:nvPr/>
        </p:nvSpPr>
        <p:spPr>
          <a:xfrm>
            <a:off x="1302851" y="3539942"/>
            <a:ext cx="8764445" cy="393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4400" dirty="0" err="1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Javascript</a:t>
            </a:r>
            <a:r>
              <a:rPr lang="en-US" altLang="ko-KR" sz="4400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en-US" altLang="ko-KR" sz="4400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language</a:t>
            </a:r>
          </a:p>
          <a:p>
            <a:pPr marL="571500" lvl="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4400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Bixby</a:t>
            </a:r>
            <a:r>
              <a:rPr kumimoji="1" lang="ko-KR" altLang="en-US" sz="4400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en-US" altLang="ko-KR" sz="4400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language</a:t>
            </a:r>
          </a:p>
          <a:p>
            <a:pPr lvl="0">
              <a:lnSpc>
                <a:spcPct val="200000"/>
              </a:lnSpc>
            </a:pPr>
            <a:endParaRPr kumimoji="1" lang="ko-KR" altLang="en-US" sz="4400" dirty="0"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49B5BDC-457C-2340-B9F4-5DC06DF8E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967"/>
          <a:stretch/>
        </p:blipFill>
        <p:spPr>
          <a:xfrm>
            <a:off x="12044179" y="2697363"/>
            <a:ext cx="10245450" cy="11018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A4708C-7ED7-B74F-B200-10954BA4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77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1539C1-BE51-D24C-A758-5B8546327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72"/>
          <a:stretch/>
        </p:blipFill>
        <p:spPr>
          <a:xfrm>
            <a:off x="0" y="10488706"/>
            <a:ext cx="24382413" cy="322684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23946" y="919644"/>
            <a:ext cx="12860444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sz="10000" b="1" dirty="0"/>
              <a:t>Bixby </a:t>
            </a:r>
            <a:r>
              <a:rPr lang="ko-KR" altLang="en-US" sz="10000" b="1" dirty="0"/>
              <a:t>개발자 지원 센터</a:t>
            </a:r>
            <a:endParaRPr sz="10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B527466-1C63-40B0-A8EB-2F9677890059}"/>
              </a:ext>
            </a:extLst>
          </p:cNvPr>
          <p:cNvSpPr/>
          <p:nvPr/>
        </p:nvSpPr>
        <p:spPr>
          <a:xfrm>
            <a:off x="2630141" y="2901004"/>
            <a:ext cx="18870303" cy="825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hlinkClick r:id="rId5"/>
              </a:rPr>
              <a:t>support@bixbydevelopers.com</a:t>
            </a:r>
            <a:endParaRPr lang="en-US" altLang="ko-KR" sz="6000" b="1" dirty="0"/>
          </a:p>
          <a:p>
            <a:pPr algn="ctr">
              <a:lnSpc>
                <a:spcPct val="150000"/>
              </a:lnSpc>
            </a:pPr>
            <a:r>
              <a:rPr lang="ko-KR" altLang="en-US" sz="6000" b="1" dirty="0"/>
              <a:t>또는 </a:t>
            </a:r>
            <a:endParaRPr lang="en-US" altLang="ko-KR" sz="6000" b="1" dirty="0"/>
          </a:p>
          <a:p>
            <a:pPr algn="ctr">
              <a:lnSpc>
                <a:spcPct val="150000"/>
              </a:lnSpc>
            </a:pPr>
            <a:r>
              <a:rPr lang="en-US" altLang="ko-KR" sz="6000" b="1" dirty="0"/>
              <a:t>Slack (git</a:t>
            </a:r>
            <a:r>
              <a:rPr lang="ko-KR" altLang="en-US" sz="6000" b="1" dirty="0"/>
              <a:t>에 링크 확인</a:t>
            </a:r>
            <a:r>
              <a:rPr lang="en-US" altLang="ko-KR" sz="6000" b="1" dirty="0"/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6000" b="1" dirty="0"/>
          </a:p>
          <a:p>
            <a:pPr algn="ctr">
              <a:lnSpc>
                <a:spcPct val="150000"/>
              </a:lnSpc>
            </a:pPr>
            <a:r>
              <a:rPr lang="en-US" altLang="ko-KR" sz="6000" b="1" dirty="0"/>
              <a:t>Bixby </a:t>
            </a:r>
            <a:r>
              <a:rPr lang="ko-KR" altLang="en-US" sz="6000" b="1" dirty="0"/>
              <a:t>관련 오픈소스</a:t>
            </a:r>
            <a:endParaRPr lang="en-US" altLang="ko-KR" sz="6000" b="1" dirty="0"/>
          </a:p>
          <a:p>
            <a:pPr algn="ctr">
              <a:lnSpc>
                <a:spcPct val="150000"/>
              </a:lnSpc>
            </a:pPr>
            <a:r>
              <a:rPr lang="en-US" altLang="ko-KR" sz="6000" b="1" dirty="0">
                <a:hlinkClick r:id="rId6"/>
              </a:rPr>
              <a:t>https://github.com/bixbydevelopers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86236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1539C1-BE51-D24C-A758-5B8546327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72"/>
          <a:stretch/>
        </p:blipFill>
        <p:spPr>
          <a:xfrm>
            <a:off x="0" y="10488706"/>
            <a:ext cx="24382413" cy="322684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9755346" y="5524302"/>
            <a:ext cx="102656" cy="171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15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endParaRPr sz="8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EC0734-AE2D-42FD-8543-91C62525C002}"/>
              </a:ext>
            </a:extLst>
          </p:cNvPr>
          <p:cNvSpPr/>
          <p:nvPr/>
        </p:nvSpPr>
        <p:spPr>
          <a:xfrm>
            <a:off x="5121567" y="4778873"/>
            <a:ext cx="14139277" cy="389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8800" b="1" dirty="0"/>
              <a:t>실습 하면서 마켓 </a:t>
            </a:r>
            <a:r>
              <a:rPr lang="ko-KR" altLang="en-US" sz="8800" b="1" dirty="0" err="1"/>
              <a:t>플레이스</a:t>
            </a:r>
            <a:r>
              <a:rPr lang="en-US" altLang="ko-KR" sz="8800" b="1" dirty="0"/>
              <a:t>,</a:t>
            </a:r>
          </a:p>
          <a:p>
            <a:pPr algn="ctr">
              <a:lnSpc>
                <a:spcPct val="150000"/>
              </a:lnSpc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8800" b="1" dirty="0"/>
              <a:t>studio </a:t>
            </a:r>
            <a:r>
              <a:rPr lang="ko-KR" altLang="en-US" sz="8800" b="1" dirty="0"/>
              <a:t>및 </a:t>
            </a:r>
            <a:r>
              <a:rPr lang="en-US" altLang="ko-KR" sz="8800" b="1" dirty="0"/>
              <a:t>center </a:t>
            </a:r>
            <a:r>
              <a:rPr lang="ko-KR" altLang="en-US" sz="8800" b="1" dirty="0"/>
              <a:t>둘러보기</a:t>
            </a:r>
          </a:p>
        </p:txBody>
      </p:sp>
    </p:spTree>
    <p:extLst>
      <p:ext uri="{BB962C8B-B14F-4D97-AF65-F5344CB8AC3E}">
        <p14:creationId xmlns:p14="http://schemas.microsoft.com/office/powerpoint/2010/main" val="1052265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A98959-A38D-AD44-B717-75B271EA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04" y="-28575"/>
            <a:ext cx="24436281" cy="13745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524DFE-CFEE-0741-A42A-04C0903013D6}"/>
              </a:ext>
            </a:extLst>
          </p:cNvPr>
          <p:cNvSpPr txBox="1"/>
          <p:nvPr/>
        </p:nvSpPr>
        <p:spPr>
          <a:xfrm>
            <a:off x="7616704" y="6858000"/>
            <a:ext cx="13513887" cy="186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8800" b="1" dirty="0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팀 프로젝트 설정 </a:t>
            </a:r>
            <a:r>
              <a:rPr kumimoji="1" lang="ko-KR" altLang="en-US" sz="8800" b="1">
                <a:solidFill>
                  <a:schemeClr val="bg1"/>
                </a:solidFill>
                <a:latin typeface="SamsungOneKoreanOTF 700" panose="020B0503030303020204" pitchFamily="34" charset="-127"/>
                <a:ea typeface="SamsungOneKoreanOTF 700" panose="020B0503030303020204" pitchFamily="34" charset="-127"/>
              </a:rPr>
              <a:t>및 피드백</a:t>
            </a:r>
            <a:endParaRPr kumimoji="1" lang="ko-KR" altLang="en-US" sz="8800" b="1" dirty="0">
              <a:solidFill>
                <a:schemeClr val="bg1"/>
              </a:solidFill>
              <a:latin typeface="SamsungOneKoreanOTF 700" panose="020B0503030303020204" pitchFamily="34" charset="-127"/>
              <a:ea typeface="SamsungOneKoreanOTF 700" panose="020B0503030303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2D655-5A2A-5A4E-97CB-70A81121C4E5}"/>
              </a:ext>
            </a:extLst>
          </p:cNvPr>
          <p:cNvSpPr txBox="1"/>
          <p:nvPr/>
        </p:nvSpPr>
        <p:spPr>
          <a:xfrm>
            <a:off x="17202242" y="8694270"/>
            <a:ext cx="938017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6000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2019.08.24</a:t>
            </a:r>
            <a:endParaRPr kumimoji="1" lang="ko-KR" altLang="en-US" sz="6000" b="1" dirty="0">
              <a:solidFill>
                <a:schemeClr val="bg1"/>
              </a:solidFill>
              <a:latin typeface="SamsungOneKoreanOTF 700" panose="020B0503030303020204" pitchFamily="34" charset="-127"/>
              <a:ea typeface="SamsungOneKoreanOTF 700" panose="020B0503030303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12B34D-8BA4-6D4E-9C9D-635226A2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19670-701C-9F42-8A4F-463D775A4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6" y="700833"/>
            <a:ext cx="2815455" cy="433645"/>
          </a:xfrm>
          <a:prstGeom prst="rect">
            <a:avLst/>
          </a:prstGeom>
        </p:spPr>
      </p:pic>
      <p:sp>
        <p:nvSpPr>
          <p:cNvPr id="22" name="삼성 원폰트 코리아…">
            <a:extLst>
              <a:ext uri="{FF2B5EF4-FFF2-40B4-BE49-F238E27FC236}">
                <a16:creationId xmlns:a16="http://schemas.microsoft.com/office/drawing/2014/main" id="{32BC64B0-8D04-1A4E-BE11-2C80DE8F19F0}"/>
              </a:ext>
            </a:extLst>
          </p:cNvPr>
          <p:cNvSpPr txBox="1"/>
          <p:nvPr/>
        </p:nvSpPr>
        <p:spPr>
          <a:xfrm>
            <a:off x="6642582" y="3215977"/>
            <a:ext cx="8359661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altLang="ko-KR" sz="23000" b="1" dirty="0">
                <a:solidFill>
                  <a:schemeClr val="bg1"/>
                </a:solidFill>
                <a:latin typeface="Samsung Sharp Sans" pitchFamily="2" charset="0"/>
                <a:cs typeface="Samsung Sharp Sans" pitchFamily="2" charset="0"/>
              </a:rPr>
              <a:t>Class 6</a:t>
            </a:r>
            <a:endParaRPr lang="ko-KR" altLang="en-US" sz="23000" b="1" dirty="0">
              <a:solidFill>
                <a:schemeClr val="bg1"/>
              </a:solidFill>
              <a:latin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638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82755" y="398044"/>
            <a:ext cx="506709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12000" b="1" dirty="0"/>
              <a:t>팀 빌딩</a:t>
            </a:r>
            <a:endParaRPr sz="1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F6D6FB-625B-461E-AFF0-C0E08B4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248"/>
          <a:stretch/>
        </p:blipFill>
        <p:spPr>
          <a:xfrm>
            <a:off x="0" y="13096787"/>
            <a:ext cx="24382413" cy="618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ECB09-116B-4689-A33C-23E5F18D65E3}"/>
              </a:ext>
            </a:extLst>
          </p:cNvPr>
          <p:cNvSpPr txBox="1"/>
          <p:nvPr/>
        </p:nvSpPr>
        <p:spPr>
          <a:xfrm>
            <a:off x="276020" y="2963473"/>
            <a:ext cx="23436469" cy="367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1. 2</a:t>
            </a:r>
            <a:r>
              <a:rPr kumimoji="1" lang="ko-KR" altLang="en-US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인 또는 </a:t>
            </a:r>
            <a:r>
              <a:rPr kumimoji="1" lang="en-US" altLang="ko-KR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3</a:t>
            </a:r>
            <a:r>
              <a:rPr kumimoji="1" lang="ko-KR" altLang="en-US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인 </a:t>
            </a:r>
            <a:r>
              <a:rPr kumimoji="1" lang="en-US" altLang="ko-KR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1</a:t>
            </a:r>
            <a:r>
              <a:rPr kumimoji="1" lang="ko-KR" altLang="en-US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조로 구성한다</a:t>
            </a:r>
            <a:r>
              <a:rPr kumimoji="1" lang="en-US" altLang="ko-KR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2. </a:t>
            </a:r>
            <a:r>
              <a:rPr kumimoji="1" lang="ko-KR" altLang="en-US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제한시간 </a:t>
            </a:r>
            <a:r>
              <a:rPr kumimoji="1" lang="en-US" altLang="ko-KR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10</a:t>
            </a:r>
            <a:r>
              <a:rPr kumimoji="1" lang="ko-KR" altLang="en-US" sz="5400" b="1" dirty="0" err="1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분안에</a:t>
            </a:r>
            <a:r>
              <a:rPr kumimoji="1" lang="ko-KR" altLang="en-US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어떤 캡슐을 만들지 구상하고 간단히 발표 준비한다</a:t>
            </a:r>
            <a:r>
              <a:rPr kumimoji="1" lang="en-US" altLang="ko-KR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3. </a:t>
            </a:r>
            <a:r>
              <a:rPr kumimoji="1" lang="ko-KR" altLang="en-US" sz="5400" b="1" dirty="0"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캡슐 개발 계획을 발표한다</a:t>
            </a:r>
            <a:endParaRPr kumimoji="1" lang="en-US" altLang="ko-KR" sz="5400" b="1" dirty="0"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1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5047EC-2FCE-9845-88D2-81DDA289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4382413" cy="13715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4D0E2-008A-B941-A9F0-D0AEAA92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7" name="삼성 원폰트 코리아…">
            <a:extLst>
              <a:ext uri="{FF2B5EF4-FFF2-40B4-BE49-F238E27FC236}">
                <a16:creationId xmlns:a16="http://schemas.microsoft.com/office/drawing/2014/main" id="{0D214F78-816C-1042-9887-870041C2BF09}"/>
              </a:ext>
            </a:extLst>
          </p:cNvPr>
          <p:cNvSpPr txBox="1"/>
          <p:nvPr/>
        </p:nvSpPr>
        <p:spPr>
          <a:xfrm>
            <a:off x="4836354" y="5190876"/>
            <a:ext cx="17479144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21000" b="1" dirty="0">
                <a:solidFill>
                  <a:schemeClr val="bg1"/>
                </a:solidFill>
              </a:rPr>
              <a:t>캡슐 구상 시간</a:t>
            </a:r>
            <a:endParaRPr sz="21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BF46C4-A794-0D45-B997-032BC7D1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6" y="700833"/>
            <a:ext cx="2815455" cy="4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36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5047EC-2FCE-9845-88D2-81DDA289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4D0E2-008A-B941-A9F0-D0AEAA92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7" name="삼성 원폰트 코리아…">
            <a:extLst>
              <a:ext uri="{FF2B5EF4-FFF2-40B4-BE49-F238E27FC236}">
                <a16:creationId xmlns:a16="http://schemas.microsoft.com/office/drawing/2014/main" id="{0D214F78-816C-1042-9887-870041C2BF09}"/>
              </a:ext>
            </a:extLst>
          </p:cNvPr>
          <p:cNvSpPr txBox="1"/>
          <p:nvPr/>
        </p:nvSpPr>
        <p:spPr>
          <a:xfrm>
            <a:off x="4836354" y="5190876"/>
            <a:ext cx="16988625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21000" b="1" dirty="0">
                <a:solidFill>
                  <a:schemeClr val="bg1"/>
                </a:solidFill>
              </a:rPr>
              <a:t>발표 </a:t>
            </a:r>
            <a:r>
              <a:rPr lang="en-US" altLang="ko-KR" sz="21000" b="1" dirty="0">
                <a:solidFill>
                  <a:schemeClr val="bg1"/>
                </a:solidFill>
              </a:rPr>
              <a:t>&amp; </a:t>
            </a:r>
            <a:r>
              <a:rPr lang="ko-KR" altLang="en-US" sz="21000" b="1" dirty="0">
                <a:solidFill>
                  <a:schemeClr val="bg1"/>
                </a:solidFill>
              </a:rPr>
              <a:t>피드백</a:t>
            </a:r>
            <a:endParaRPr sz="21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BF46C4-A794-0D45-B997-032BC7D1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6" y="700833"/>
            <a:ext cx="2815455" cy="4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5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5047EC-2FCE-9845-88D2-81DDA289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4D0E2-008A-B941-A9F0-D0AEAA92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7" name="삼성 원폰트 코리아…">
            <a:extLst>
              <a:ext uri="{FF2B5EF4-FFF2-40B4-BE49-F238E27FC236}">
                <a16:creationId xmlns:a16="http://schemas.microsoft.com/office/drawing/2014/main" id="{0D214F78-816C-1042-9887-870041C2BF09}"/>
              </a:ext>
            </a:extLst>
          </p:cNvPr>
          <p:cNvSpPr txBox="1"/>
          <p:nvPr/>
        </p:nvSpPr>
        <p:spPr>
          <a:xfrm>
            <a:off x="7102476" y="4536059"/>
            <a:ext cx="8762079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sz="21000" b="1" dirty="0">
                <a:solidFill>
                  <a:schemeClr val="bg1"/>
                </a:solidFill>
              </a:rPr>
              <a:t>Thanks</a:t>
            </a:r>
            <a:endParaRPr sz="21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BF46C4-A794-0D45-B997-032BC7D1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26" y="700833"/>
            <a:ext cx="2815455" cy="4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1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DE1F13-DBC6-5846-95B4-7BED08C7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517EA4-2C57-A948-916A-7D887CE7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sp>
        <p:nvSpPr>
          <p:cNvPr id="9" name="삼성 원폰트 코리아…">
            <a:extLst>
              <a:ext uri="{FF2B5EF4-FFF2-40B4-BE49-F238E27FC236}">
                <a16:creationId xmlns:a16="http://schemas.microsoft.com/office/drawing/2014/main" id="{E06764C6-C675-8E44-818C-145D262A6EF1}"/>
              </a:ext>
            </a:extLst>
          </p:cNvPr>
          <p:cNvSpPr txBox="1"/>
          <p:nvPr/>
        </p:nvSpPr>
        <p:spPr>
          <a:xfrm>
            <a:off x="3783851" y="5446640"/>
            <a:ext cx="1499769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18000" b="1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강의 내용 소개</a:t>
            </a:r>
            <a:endParaRPr lang="ko-KR" altLang="en-US" sz="18000" b="1" dirty="0">
              <a:solidFill>
                <a:schemeClr val="bg1"/>
              </a:solidFill>
              <a:latin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6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7B61500-CEB0-4F48-B78D-235A51BE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760" y="446"/>
            <a:ext cx="10646505" cy="150519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10C3B4-8CFF-2B43-BA23-C5134CFD6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88"/>
          <a:stretch/>
        </p:blipFill>
        <p:spPr>
          <a:xfrm>
            <a:off x="1" y="446"/>
            <a:ext cx="11779624" cy="137151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478A75-6D33-084E-9D9D-34D9A1E1CBA7}"/>
              </a:ext>
            </a:extLst>
          </p:cNvPr>
          <p:cNvSpPr txBox="1"/>
          <p:nvPr/>
        </p:nvSpPr>
        <p:spPr>
          <a:xfrm>
            <a:off x="1248596" y="5695426"/>
            <a:ext cx="8962164" cy="402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ko-KR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git Bash, Git hub </a:t>
            </a:r>
            <a:r>
              <a:rPr kumimoji="1" lang="ko-KR" altLang="en-US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사용법</a:t>
            </a:r>
            <a:endParaRPr kumimoji="1" lang="en-US" altLang="ko-KR" sz="44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ko-KR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Slack </a:t>
            </a:r>
            <a:r>
              <a:rPr kumimoji="1" lang="ko-KR" altLang="en-US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사용법</a:t>
            </a:r>
            <a:endParaRPr kumimoji="1" lang="en-US" altLang="ko-KR" sz="44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오픈 </a:t>
            </a:r>
            <a:r>
              <a:rPr kumimoji="1" lang="en-US" altLang="ko-KR" sz="4400" b="1" dirty="0" err="1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api</a:t>
            </a:r>
            <a:r>
              <a:rPr kumimoji="1" lang="en-US" altLang="ko-KR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사용법</a:t>
            </a:r>
            <a:endParaRPr kumimoji="1" lang="en-US" altLang="ko-KR" sz="4400" b="1" dirty="0">
              <a:solidFill>
                <a:schemeClr val="bg1"/>
              </a:solidFill>
              <a:latin typeface="SamsungOneKoreanOTF 400" panose="020B0503030303020204" pitchFamily="34" charset="-127"/>
              <a:ea typeface="SamsungOneKoreanOTF 400" panose="020B0503030303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ko-KR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Bixby</a:t>
            </a:r>
            <a:r>
              <a:rPr kumimoji="1" lang="ko-KR" altLang="en-US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developer</a:t>
            </a:r>
            <a:r>
              <a:rPr kumimoji="1" lang="ko-KR" altLang="en-US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</a:t>
            </a:r>
            <a:r>
              <a:rPr kumimoji="1" lang="en-US" altLang="ko-KR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studio</a:t>
            </a:r>
            <a:r>
              <a:rPr kumimoji="1" lang="ko-KR" altLang="en-US" sz="4400" b="1" dirty="0">
                <a:solidFill>
                  <a:schemeClr val="bg1"/>
                </a:solidFill>
                <a:latin typeface="SamsungOneKoreanOTF 400" panose="020B0503030303020204" pitchFamily="34" charset="-127"/>
                <a:ea typeface="SamsungOneKoreanOTF 400" panose="020B0503030303020204" pitchFamily="34" charset="-127"/>
              </a:rPr>
              <a:t> 사용법</a:t>
            </a:r>
          </a:p>
        </p:txBody>
      </p:sp>
      <p:sp>
        <p:nvSpPr>
          <p:cNvPr id="19" name="삼성 원폰트 코리아…">
            <a:extLst>
              <a:ext uri="{FF2B5EF4-FFF2-40B4-BE49-F238E27FC236}">
                <a16:creationId xmlns:a16="http://schemas.microsoft.com/office/drawing/2014/main" id="{A360DCC8-211A-FF45-B4C3-AED7ACB3402B}"/>
              </a:ext>
            </a:extLst>
          </p:cNvPr>
          <p:cNvSpPr txBox="1"/>
          <p:nvPr/>
        </p:nvSpPr>
        <p:spPr>
          <a:xfrm>
            <a:off x="1289453" y="1722737"/>
            <a:ext cx="660597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12000" b="1" dirty="0">
                <a:solidFill>
                  <a:schemeClr val="bg1"/>
                </a:solidFill>
                <a:latin typeface="Samsung Sharp Sans"/>
                <a:ea typeface="Samsung Sharp Sans" pitchFamily="2" charset="0"/>
                <a:cs typeface="Samsung Sharp Sans" pitchFamily="2" charset="0"/>
              </a:rPr>
              <a:t>강의 내용</a:t>
            </a:r>
            <a:endParaRPr sz="12000" b="1" dirty="0">
              <a:solidFill>
                <a:schemeClr val="bg1"/>
              </a:solidFill>
              <a:latin typeface="Samsung Sharp Sans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20" name="삼성 원폰트 코리아…">
            <a:extLst>
              <a:ext uri="{FF2B5EF4-FFF2-40B4-BE49-F238E27FC236}">
                <a16:creationId xmlns:a16="http://schemas.microsoft.com/office/drawing/2014/main" id="{3F275076-EF17-F84E-97ED-D43CC0859CFB}"/>
              </a:ext>
            </a:extLst>
          </p:cNvPr>
          <p:cNvSpPr txBox="1"/>
          <p:nvPr/>
        </p:nvSpPr>
        <p:spPr>
          <a:xfrm>
            <a:off x="1289453" y="3746131"/>
            <a:ext cx="664925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크게 </a:t>
            </a:r>
            <a:r>
              <a:rPr lang="en-US" altLang="ko-KR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4</a:t>
            </a:r>
            <a:r>
              <a:rPr lang="ko-KR" altLang="en-US" sz="4800" b="1" dirty="0">
                <a:solidFill>
                  <a:schemeClr val="bg1"/>
                </a:solidFill>
                <a:latin typeface="SamsungOneKoreanOTF 600" panose="020B0503030303020204" pitchFamily="34" charset="-127"/>
                <a:ea typeface="SamsungOneKoreanOTF 600" panose="020B0503030303020204" pitchFamily="34" charset="-127"/>
                <a:sym typeface="SamsungOneKoreanOTF 700"/>
              </a:rPr>
              <a:t>가지 강의로 구성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EFD9F0-5599-4459-833C-5AF2E498F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2639" y="290462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4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1539C1-BE51-D24C-A758-5B8546327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72"/>
          <a:stretch/>
        </p:blipFill>
        <p:spPr>
          <a:xfrm>
            <a:off x="0" y="10488706"/>
            <a:ext cx="24382413" cy="322684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23946" y="919644"/>
            <a:ext cx="18609262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sz="12000" b="1" dirty="0"/>
              <a:t>What is ‘Git &amp; Git Hub’ ?</a:t>
            </a:r>
            <a:endParaRPr sz="1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  <p:pic>
        <p:nvPicPr>
          <p:cNvPr id="9" name="Picture 4" descr="git bashì ëí ì´ë¯¸ì§ ê²ìê²°ê³¼">
            <a:extLst>
              <a:ext uri="{FF2B5EF4-FFF2-40B4-BE49-F238E27FC236}">
                <a16:creationId xmlns:a16="http://schemas.microsoft.com/office/drawing/2014/main" id="{32363536-33B8-4A71-ABA0-C18178F5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33" y="3583390"/>
            <a:ext cx="6905316" cy="690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it hubì ëí ì´ë¯¸ì§ ê²ìê²°ê³¼">
            <a:extLst>
              <a:ext uri="{FF2B5EF4-FFF2-40B4-BE49-F238E27FC236}">
                <a16:creationId xmlns:a16="http://schemas.microsoft.com/office/drawing/2014/main" id="{DC8F4AC6-58AA-41B2-A975-BF638B752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645"/>
          <a:stretch/>
        </p:blipFill>
        <p:spPr bwMode="auto">
          <a:xfrm>
            <a:off x="14595128" y="4224391"/>
            <a:ext cx="6905316" cy="62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67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lackì ëí ì´ë¯¸ì§ ê²ìê²°ê³¼">
            <a:extLst>
              <a:ext uri="{FF2B5EF4-FFF2-40B4-BE49-F238E27FC236}">
                <a16:creationId xmlns:a16="http://schemas.microsoft.com/office/drawing/2014/main" id="{D3C4B48B-08C6-4A1B-A4B8-3A472C1A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3" y="1567864"/>
            <a:ext cx="21940150" cy="109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1539C1-BE51-D24C-A758-5B8546327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72"/>
          <a:stretch/>
        </p:blipFill>
        <p:spPr>
          <a:xfrm>
            <a:off x="0" y="10488706"/>
            <a:ext cx="24382413" cy="322684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23946" y="919644"/>
            <a:ext cx="1221808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sz="12000" b="1" dirty="0"/>
              <a:t>What is ‘Slack’??</a:t>
            </a:r>
            <a:endParaRPr sz="1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0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piì ëí ì´ë¯¸ì§ ê²ìê²°ê³¼">
            <a:extLst>
              <a:ext uri="{FF2B5EF4-FFF2-40B4-BE49-F238E27FC236}">
                <a16:creationId xmlns:a16="http://schemas.microsoft.com/office/drawing/2014/main" id="{43391DBF-1B94-4999-9BB3-2E486789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41" y="2868896"/>
            <a:ext cx="11767930" cy="89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1539C1-BE51-D24C-A758-5B8546327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72"/>
          <a:stretch/>
        </p:blipFill>
        <p:spPr>
          <a:xfrm>
            <a:off x="0" y="10488706"/>
            <a:ext cx="24382413" cy="322684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23946" y="919644"/>
            <a:ext cx="15470582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sz="12000" b="1" dirty="0"/>
              <a:t>What is ‘Open API’??</a:t>
            </a:r>
            <a:endParaRPr sz="1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6050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ixby Developer Studioì ëí ì´ë¯¸ì§ ê²ìê²°ê³¼">
            <a:extLst>
              <a:ext uri="{FF2B5EF4-FFF2-40B4-BE49-F238E27FC236}">
                <a16:creationId xmlns:a16="http://schemas.microsoft.com/office/drawing/2014/main" id="{157525AE-4254-4FE6-94B0-6AA040EB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55" y="2776319"/>
            <a:ext cx="16928444" cy="107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1539C1-BE51-D24C-A758-5B8546327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72"/>
          <a:stretch/>
        </p:blipFill>
        <p:spPr>
          <a:xfrm>
            <a:off x="0" y="10488706"/>
            <a:ext cx="24382413" cy="3226847"/>
          </a:xfrm>
          <a:prstGeom prst="rect">
            <a:avLst/>
          </a:prstGeom>
        </p:spPr>
      </p:pic>
      <p:sp>
        <p:nvSpPr>
          <p:cNvPr id="12" name="삼성 원폰트 코리아…">
            <a:extLst>
              <a:ext uri="{FF2B5EF4-FFF2-40B4-BE49-F238E27FC236}">
                <a16:creationId xmlns:a16="http://schemas.microsoft.com/office/drawing/2014/main" id="{43A32E37-9794-C443-8EA0-441AAB041CEB}"/>
              </a:ext>
            </a:extLst>
          </p:cNvPr>
          <p:cNvSpPr txBox="1"/>
          <p:nvPr/>
        </p:nvSpPr>
        <p:spPr>
          <a:xfrm>
            <a:off x="1123946" y="919644"/>
            <a:ext cx="2134706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7200" b="0">
                <a:latin typeface="SamsungOneKoreanOTF 700"/>
                <a:ea typeface="SamsungOneKoreanOTF 700"/>
                <a:cs typeface="SamsungOneKoreanOTF 700"/>
                <a:sym typeface="SamsungOneKoreanOTF 700"/>
              </a:defRPr>
            </a:pPr>
            <a:r>
              <a:rPr lang="en-US" sz="10000" b="1" dirty="0"/>
              <a:t>What is ‘Bixby Developer Studio’??</a:t>
            </a:r>
            <a:endParaRPr sz="10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002E00-D4B4-694E-A9A5-B006D43BD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8400" y="389853"/>
            <a:ext cx="4424089" cy="6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89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1776</TotalTime>
  <Words>1385</Words>
  <Application>Microsoft Office PowerPoint</Application>
  <PresentationFormat>사용자 지정</PresentationFormat>
  <Paragraphs>230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Samsung Sharp Sans</vt:lpstr>
      <vt:lpstr>SamsungOneKoreanOTF 400</vt:lpstr>
      <vt:lpstr>SamsungOneKoreanOTF 600</vt:lpstr>
      <vt:lpstr>SamsungOneKoreanOTF 700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Yoonkyung Nam</dc:creator>
  <cp:lastModifiedBy>채 현서</cp:lastModifiedBy>
  <cp:revision>69</cp:revision>
  <cp:lastPrinted>2019-02-28T09:49:26Z</cp:lastPrinted>
  <dcterms:created xsi:type="dcterms:W3CDTF">2019-02-28T04:26:34Z</dcterms:created>
  <dcterms:modified xsi:type="dcterms:W3CDTF">2019-08-22T13:21:17Z</dcterms:modified>
</cp:coreProperties>
</file>